
<file path=[Content_Types].xml><?xml version="1.0" encoding="utf-8"?>
<Types xmlns="http://schemas.openxmlformats.org/package/2006/content-types">
  <Override PartName="/ppt/embeddings/Microsoft_Equation24.bin" ContentType="application/vnd.openxmlformats-officedocument.oleObject"/>
  <Default Extension="rels" ContentType="application/vnd.openxmlformats-package.relationships+xml"/>
  <Override PartName="/ppt/slides/slide14.xml" ContentType="application/vnd.openxmlformats-officedocument.presentationml.slide+xml"/>
  <Override PartName="/ppt/embeddings/Microsoft_Equation33.bin" ContentType="application/vnd.openxmlformats-officedocument.oleObject"/>
  <Default Extension="xml" ContentType="application/xml"/>
  <Override PartName="/ppt/tableStyles.xml" ContentType="application/vnd.openxmlformats-officedocument.presentationml.tableStyles+xml"/>
  <Override PartName="/ppt/embeddings/Microsoft_Equation5.bin" ContentType="application/vnd.openxmlformats-officedocument.oleObject"/>
  <Override PartName="/ppt/embeddings/Microsoft_Equation16.bin" ContentType="application/vnd.openxmlformats-officedocument.oleObject"/>
  <Override PartName="/ppt/slides/slide28.xml" ContentType="application/vnd.openxmlformats-officedocument.presentationml.slide+xml"/>
  <Override PartName="/ppt/embeddings/Microsoft_Equation47.bin" ContentType="application/vnd.openxmlformats-officedocument.oleObject"/>
  <Override PartName="/ppt/slides/slide21.xml" ContentType="application/vnd.openxmlformats-officedocument.presentationml.slide+xml"/>
  <Override PartName="/ppt/slides/slide5.xml" ContentType="application/vnd.openxmlformats-officedocument.presentationml.slide+xml"/>
  <Override PartName="/ppt/embeddings/Microsoft_Equation40.bin" ContentType="application/vnd.openxmlformats-officedocument.oleObject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embeddings/Microsoft_Equation23.bin" ContentType="application/vnd.openxmlformats-officedocument.oleObject"/>
  <Override PartName="/ppt/embeddings/Microsoft_Equation39.bin" ContentType="application/vnd.openxmlformats-officedocument.oleObject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embeddings/Microsoft_Equation32.bin" ContentType="application/vnd.openxmlformats-officedocument.oleObject"/>
  <Override PartName="/docProps/core.xml" ContentType="application/vnd.openxmlformats-package.core-properties+xml"/>
  <Override PartName="/ppt/embeddings/Microsoft_Equation4.bin" ContentType="application/vnd.openxmlformats-officedocument.oleObject"/>
  <Override PartName="/ppt/embeddings/Microsoft_Equation15.bin" ContentType="application/vnd.openxmlformats-officedocument.oleObject"/>
  <Override PartName="/ppt/slides/slide27.xml" ContentType="application/vnd.openxmlformats-officedocument.presentationml.slide+xml"/>
  <Default Extension="vml" ContentType="application/vnd.openxmlformats-officedocument.vmlDrawing"/>
  <Override PartName="/ppt/embeddings/Microsoft_Equation46.bin" ContentType="application/vnd.openxmlformats-officedocument.oleObject"/>
  <Override PartName="/ppt/slides/slide20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Override PartName="/ppt/embeddings/Microsoft_Equation22.bin" ContentType="application/vnd.openxmlformats-officedocument.oleObject"/>
  <Override PartName="/ppt/embeddings/Microsoft_Equation38.bin" ContentType="application/vnd.openxmlformats-officedocument.oleObject"/>
  <Override PartName="/ppt/slides/slide12.xml" ContentType="application/vnd.openxmlformats-officedocument.presentationml.slide+xml"/>
  <Override PartName="/ppt/embeddings/Microsoft_Equation31.bin" ContentType="application/vnd.openxmlformats-officedocument.oleObject"/>
  <Override PartName="/ppt/embeddings/Microsoft_Equation3.bin" ContentType="application/vnd.openxmlformats-officedocument.oleObject"/>
  <Override PartName="/ppt/embeddings/Microsoft_Equation14.bin" ContentType="application/vnd.openxmlformats-officedocument.oleObject"/>
  <Override PartName="/ppt/presProps.xml" ContentType="application/vnd.openxmlformats-officedocument.presentationml.presProps+xml"/>
  <Default Extension="pict" ContentType="image/pict"/>
  <Override PartName="/ppt/slides/slide26.xml" ContentType="application/vnd.openxmlformats-officedocument.presentationml.slide+xml"/>
  <Override PartName="/ppt/embeddings/Microsoft_Equation45.bin" ContentType="application/vnd.openxmlformats-officedocument.oleObject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embeddings/Microsoft_Equation21.bin" ContentType="application/vnd.openxmlformats-officedocument.oleObject"/>
  <Override PartName="/ppt/embeddings/Microsoft_Equation37.bin" ContentType="application/vnd.openxmlformats-officedocument.oleObject"/>
  <Override PartName="/ppt/slides/slide11.xml" ContentType="application/vnd.openxmlformats-officedocument.presentationml.slide+xml"/>
  <Override PartName="/ppt/embeddings/Microsoft_Equation9.bin" ContentType="application/vnd.openxmlformats-officedocument.oleObject"/>
  <Override PartName="/ppt/embeddings/Microsoft_Equation30.bin" ContentType="application/vnd.openxmlformats-officedocument.oleObject"/>
  <Override PartName="/ppt/embeddings/Microsoft_Equation13.bin" ContentType="application/vnd.openxmlformats-officedocument.oleObject"/>
  <Override PartName="/ppt/embeddings/Microsoft_Equation29.bin" ContentType="application/vnd.openxmlformats-officedocument.oleObject"/>
  <Override PartName="/ppt/embeddings/Microsoft_Equation2.bin" ContentType="application/vnd.openxmlformats-officedocument.oleObject"/>
  <Override PartName="/ppt/slides/slide25.xml" ContentType="application/vnd.openxmlformats-officedocument.presentationml.slide+xml"/>
  <Override PartName="/ppt/charts/chart2.xml" ContentType="application/vnd.openxmlformats-officedocument.drawingml.chart+xml"/>
  <Override PartName="/ppt/slides/slide9.xml" ContentType="application/vnd.openxmlformats-officedocument.presentationml.slide+xml"/>
  <Override PartName="/ppt/embeddings/Microsoft_Equation44.bin" ContentType="application/vnd.openxmlformats-officedocument.oleObject"/>
  <Override PartName="/ppt/slideLayouts/slideLayout9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embeddings/Microsoft_Equation20.bin" ContentType="application/vnd.openxmlformats-officedocument.oleObject"/>
  <Override PartName="/ppt/embeddings/Microsoft_Equation36.bin" ContentType="application/vnd.openxmlformats-officedocument.oleObject"/>
  <Override PartName="/ppt/slides/slide10.xml" ContentType="application/vnd.openxmlformats-officedocument.presentationml.slide+xml"/>
  <Override PartName="/ppt/embeddings/Microsoft_Equation8.bin" ContentType="application/vnd.openxmlformats-officedocument.oleObject"/>
  <Override PartName="/ppt/embeddings/Microsoft_Equation19.bin" ContentType="application/vnd.openxmlformats-officedocument.oleObject"/>
  <Override PartName="/docProps/app.xml" ContentType="application/vnd.openxmlformats-officedocument.extended-properties+xml"/>
  <Override PartName="/ppt/embeddings/Microsoft_Equation12.bin" ContentType="application/vnd.openxmlformats-officedocument.oleObject"/>
  <Override PartName="/ppt/embeddings/Microsoft_Equation1.bin" ContentType="application/vnd.openxmlformats-officedocument.oleObject"/>
  <Override PartName="/ppt/embeddings/Microsoft_Equation28.bin" ContentType="application/vnd.openxmlformats-officedocument.oleObject"/>
  <Override PartName="/ppt/slides/slide24.xml" ContentType="application/vnd.openxmlformats-officedocument.presentationml.slide+xml"/>
  <Override PartName="/ppt/charts/chart1.xml" ContentType="application/vnd.openxmlformats-officedocument.drawingml.chart+xml"/>
  <Override PartName="/ppt/slides/slide8.xml" ContentType="application/vnd.openxmlformats-officedocument.presentationml.slide+xml"/>
  <Override PartName="/ppt/embeddings/Microsoft_Equation43.bin" ContentType="application/vnd.openxmlformats-officedocument.oleObject"/>
  <Override PartName="/ppt/slideLayouts/slideLayout8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viewProps.xml" ContentType="application/vnd.openxmlformats-officedocument.presentationml.viewProps+xml"/>
  <Override PartName="/ppt/embeddings/Microsoft_Equation35.bin" ContentType="application/vnd.openxmlformats-officedocument.oleObject"/>
  <Override PartName="/ppt/embeddings/Microsoft_Equation7.bin" ContentType="application/vnd.openxmlformats-officedocument.oleObject"/>
  <Override PartName="/ppt/embeddings/Microsoft_Equation18.bin" ContentType="application/vnd.openxmlformats-officedocument.oleObject"/>
  <Override PartName="/ppt/embeddings/Microsoft_Equation11.bin" ContentType="application/vnd.openxmlformats-officedocument.oleObject"/>
  <Override PartName="/ppt/embeddings/Microsoft_Equation27.bin" ContentType="application/vnd.openxmlformats-officedocument.oleObject"/>
  <Override PartName="/ppt/embeddings/Microsoft_Equation49.bin" ContentType="application/vnd.openxmlformats-officedocument.oleObject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embeddings/Microsoft_Equation42.bin" ContentType="application/vnd.openxmlformats-officedocument.oleObject"/>
  <Override PartName="/ppt/slideLayouts/slideLayout7.xml" ContentType="application/vnd.openxmlformats-officedocument.presentationml.slideLayout+xml"/>
  <Override PartName="/ppt/embeddings/Microsoft_Equation25.bin" ContentType="application/vnd.openxmlformats-officedocument.oleObject"/>
  <Override PartName="/ppt/slides/slide15.xml" ContentType="application/vnd.openxmlformats-officedocument.presentationml.slide+xml"/>
  <Override PartName="/ppt/embeddings/Microsoft_Equation34.bin" ContentType="application/vnd.openxmlformats-officedocument.oleObject"/>
  <Override PartName="/ppt/embeddings/Microsoft_Equation17.bin" ContentType="application/vnd.openxmlformats-officedocument.oleObject"/>
  <Override PartName="/ppt/embeddings/Microsoft_Equation6.bin" ContentType="application/vnd.openxmlformats-officedocument.oleObject"/>
  <Override PartName="/ppt/embeddings/Microsoft_Equation10.bin" ContentType="application/vnd.openxmlformats-officedocument.oleObject"/>
  <Override PartName="/ppt/embeddings/Microsoft_Equation26.bin" ContentType="application/vnd.openxmlformats-officedocument.oleObject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embeddings/Microsoft_Equation48.bin" ContentType="application/vnd.openxmlformats-officedocument.oleObject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embeddings/Microsoft_Equation41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82" r:id="rId20"/>
    <p:sldId id="274" r:id="rId21"/>
    <p:sldId id="275" r:id="rId22"/>
    <p:sldId id="276" r:id="rId23"/>
    <p:sldId id="278" r:id="rId24"/>
    <p:sldId id="277" r:id="rId25"/>
    <p:sldId id="283" r:id="rId26"/>
    <p:sldId id="284" r:id="rId27"/>
    <p:sldId id="285" r:id="rId28"/>
    <p:sldId id="286" r:id="rId29"/>
    <p:sldId id="279" r:id="rId30"/>
    <p:sldId id="280" r:id="rId31"/>
    <p:sldId id="281" r:id="rId3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85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-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Classeur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"/>
  <c:chart>
    <c:plotArea>
      <c:layout/>
      <c:scatterChart>
        <c:scatterStyle val="smoothMarker"/>
        <c:ser>
          <c:idx val="0"/>
          <c:order val="0"/>
          <c:marker>
            <c:symbol val="none"/>
          </c:marker>
          <c:xVal>
            <c:numRef>
              <c:f>Feuil1!$A$1:$A$88</c:f>
              <c:numCache>
                <c:formatCode>General</c:formatCode>
                <c:ptCount val="88"/>
                <c:pt idx="0">
                  <c:v>0.0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1.0</c:v>
                </c:pt>
                <c:pt idx="11">
                  <c:v>1.1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1.7</c:v>
                </c:pt>
                <c:pt idx="18">
                  <c:v>1.8</c:v>
                </c:pt>
                <c:pt idx="19">
                  <c:v>1.9</c:v>
                </c:pt>
                <c:pt idx="20">
                  <c:v>2.0</c:v>
                </c:pt>
                <c:pt idx="21">
                  <c:v>2.1</c:v>
                </c:pt>
                <c:pt idx="22">
                  <c:v>2.2</c:v>
                </c:pt>
                <c:pt idx="23">
                  <c:v>2.3</c:v>
                </c:pt>
                <c:pt idx="24">
                  <c:v>2.4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</c:v>
                </c:pt>
                <c:pt idx="29">
                  <c:v>2.9</c:v>
                </c:pt>
                <c:pt idx="30">
                  <c:v>3.0</c:v>
                </c:pt>
                <c:pt idx="31">
                  <c:v>3.1</c:v>
                </c:pt>
                <c:pt idx="32">
                  <c:v>3.2</c:v>
                </c:pt>
                <c:pt idx="33">
                  <c:v>3.3</c:v>
                </c:pt>
                <c:pt idx="34">
                  <c:v>3.4</c:v>
                </c:pt>
                <c:pt idx="35">
                  <c:v>3.5</c:v>
                </c:pt>
                <c:pt idx="36">
                  <c:v>3.6</c:v>
                </c:pt>
                <c:pt idx="37">
                  <c:v>3.7</c:v>
                </c:pt>
                <c:pt idx="38">
                  <c:v>3.8</c:v>
                </c:pt>
                <c:pt idx="39">
                  <c:v>3.9</c:v>
                </c:pt>
                <c:pt idx="40">
                  <c:v>4.0</c:v>
                </c:pt>
                <c:pt idx="41">
                  <c:v>4.1</c:v>
                </c:pt>
                <c:pt idx="42">
                  <c:v>4.2</c:v>
                </c:pt>
                <c:pt idx="43">
                  <c:v>4.3</c:v>
                </c:pt>
                <c:pt idx="44">
                  <c:v>4.4</c:v>
                </c:pt>
                <c:pt idx="45">
                  <c:v>4.5</c:v>
                </c:pt>
                <c:pt idx="46">
                  <c:v>4.6</c:v>
                </c:pt>
                <c:pt idx="47">
                  <c:v>4.7</c:v>
                </c:pt>
                <c:pt idx="48">
                  <c:v>4.8</c:v>
                </c:pt>
                <c:pt idx="49">
                  <c:v>4.9</c:v>
                </c:pt>
                <c:pt idx="50">
                  <c:v>5.0</c:v>
                </c:pt>
                <c:pt idx="51">
                  <c:v>5.1</c:v>
                </c:pt>
                <c:pt idx="52">
                  <c:v>5.2</c:v>
                </c:pt>
                <c:pt idx="53">
                  <c:v>5.3</c:v>
                </c:pt>
                <c:pt idx="54">
                  <c:v>5.4</c:v>
                </c:pt>
                <c:pt idx="55">
                  <c:v>5.5</c:v>
                </c:pt>
                <c:pt idx="56">
                  <c:v>5.6</c:v>
                </c:pt>
                <c:pt idx="57">
                  <c:v>5.7</c:v>
                </c:pt>
                <c:pt idx="58">
                  <c:v>5.8</c:v>
                </c:pt>
                <c:pt idx="59">
                  <c:v>5.9</c:v>
                </c:pt>
                <c:pt idx="60">
                  <c:v>6.0</c:v>
                </c:pt>
                <c:pt idx="61">
                  <c:v>6.1</c:v>
                </c:pt>
                <c:pt idx="62">
                  <c:v>6.2</c:v>
                </c:pt>
                <c:pt idx="63">
                  <c:v>6.3</c:v>
                </c:pt>
                <c:pt idx="64">
                  <c:v>6.4</c:v>
                </c:pt>
                <c:pt idx="65">
                  <c:v>6.5</c:v>
                </c:pt>
                <c:pt idx="66">
                  <c:v>6.6</c:v>
                </c:pt>
                <c:pt idx="67">
                  <c:v>6.7</c:v>
                </c:pt>
                <c:pt idx="68">
                  <c:v>6.8</c:v>
                </c:pt>
                <c:pt idx="69">
                  <c:v>6.9</c:v>
                </c:pt>
                <c:pt idx="70">
                  <c:v>7.0</c:v>
                </c:pt>
                <c:pt idx="71">
                  <c:v>7.1</c:v>
                </c:pt>
                <c:pt idx="72">
                  <c:v>7.2</c:v>
                </c:pt>
                <c:pt idx="73">
                  <c:v>7.3</c:v>
                </c:pt>
                <c:pt idx="74">
                  <c:v>7.4</c:v>
                </c:pt>
                <c:pt idx="75">
                  <c:v>7.5</c:v>
                </c:pt>
                <c:pt idx="76">
                  <c:v>7.6</c:v>
                </c:pt>
                <c:pt idx="77">
                  <c:v>7.7</c:v>
                </c:pt>
                <c:pt idx="78">
                  <c:v>7.8</c:v>
                </c:pt>
                <c:pt idx="79">
                  <c:v>7.9</c:v>
                </c:pt>
                <c:pt idx="80">
                  <c:v>8.0</c:v>
                </c:pt>
                <c:pt idx="81">
                  <c:v>8.1</c:v>
                </c:pt>
                <c:pt idx="82">
                  <c:v>8.2</c:v>
                </c:pt>
                <c:pt idx="83">
                  <c:v>8.3</c:v>
                </c:pt>
                <c:pt idx="84">
                  <c:v>8.4</c:v>
                </c:pt>
                <c:pt idx="85">
                  <c:v>8.5</c:v>
                </c:pt>
                <c:pt idx="86">
                  <c:v>8.6</c:v>
                </c:pt>
                <c:pt idx="87">
                  <c:v>8.7</c:v>
                </c:pt>
              </c:numCache>
            </c:numRef>
          </c:xVal>
          <c:yVal>
            <c:numRef>
              <c:f>Feuil1!$B$1:$B$88</c:f>
              <c:numCache>
                <c:formatCode>General</c:formatCode>
                <c:ptCount val="88"/>
                <c:pt idx="0">
                  <c:v>0.0179862099620916</c:v>
                </c:pt>
                <c:pt idx="1">
                  <c:v>0.0198403057340775</c:v>
                </c:pt>
                <c:pt idx="2">
                  <c:v>0.0218812709361305</c:v>
                </c:pt>
                <c:pt idx="3">
                  <c:v>0.0241270214176692</c:v>
                </c:pt>
                <c:pt idx="4">
                  <c:v>0.0265969935768659</c:v>
                </c:pt>
                <c:pt idx="5">
                  <c:v>0.0293122307513563</c:v>
                </c:pt>
                <c:pt idx="6">
                  <c:v>0.0322954646984505</c:v>
                </c:pt>
                <c:pt idx="7">
                  <c:v>0.0355711892726362</c:v>
                </c:pt>
                <c:pt idx="8">
                  <c:v>0.0391657227967643</c:v>
                </c:pt>
                <c:pt idx="9">
                  <c:v>0.0431072549410861</c:v>
                </c:pt>
                <c:pt idx="10">
                  <c:v>0.0474258731775668</c:v>
                </c:pt>
                <c:pt idx="11">
                  <c:v>0.0521535630784177</c:v>
                </c:pt>
                <c:pt idx="12">
                  <c:v>0.0573241758988687</c:v>
                </c:pt>
                <c:pt idx="13">
                  <c:v>0.0629733560569965</c:v>
                </c:pt>
                <c:pt idx="14">
                  <c:v>0.0691384203433468</c:v>
                </c:pt>
                <c:pt idx="15">
                  <c:v>0.0758581800212435</c:v>
                </c:pt>
                <c:pt idx="16">
                  <c:v>0.0831726964939224</c:v>
                </c:pt>
                <c:pt idx="17">
                  <c:v>0.0911229610148561</c:v>
                </c:pt>
                <c:pt idx="18">
                  <c:v>0.0997504891196851</c:v>
                </c:pt>
                <c:pt idx="19">
                  <c:v>0.109096821195613</c:v>
                </c:pt>
                <c:pt idx="20">
                  <c:v>0.119202922022118</c:v>
                </c:pt>
                <c:pt idx="21">
                  <c:v>0.130108474362998</c:v>
                </c:pt>
                <c:pt idx="22">
                  <c:v>0.141851064900488</c:v>
                </c:pt>
                <c:pt idx="23">
                  <c:v>0.154465265083535</c:v>
                </c:pt>
                <c:pt idx="24">
                  <c:v>0.167981614866075</c:v>
                </c:pt>
                <c:pt idx="25">
                  <c:v>0.182425523806356</c:v>
                </c:pt>
                <c:pt idx="26">
                  <c:v>0.197816111441418</c:v>
                </c:pt>
                <c:pt idx="27">
                  <c:v>0.214165016957441</c:v>
                </c:pt>
                <c:pt idx="28">
                  <c:v>0.231475216500982</c:v>
                </c:pt>
                <c:pt idx="29">
                  <c:v>0.249739894404882</c:v>
                </c:pt>
                <c:pt idx="30">
                  <c:v>0.268941421369995</c:v>
                </c:pt>
                <c:pt idx="31">
                  <c:v>0.289050497374996</c:v>
                </c:pt>
                <c:pt idx="32">
                  <c:v>0.310025518872388</c:v>
                </c:pt>
                <c:pt idx="33">
                  <c:v>0.331812227831834</c:v>
                </c:pt>
                <c:pt idx="34">
                  <c:v>0.354343693774204</c:v>
                </c:pt>
                <c:pt idx="35">
                  <c:v>0.377540668798145</c:v>
                </c:pt>
                <c:pt idx="36">
                  <c:v>0.401312339887548</c:v>
                </c:pt>
                <c:pt idx="37">
                  <c:v>0.425557483188341</c:v>
                </c:pt>
                <c:pt idx="38">
                  <c:v>0.450166002687522</c:v>
                </c:pt>
                <c:pt idx="39">
                  <c:v>0.47502081252106</c:v>
                </c:pt>
                <c:pt idx="40">
                  <c:v>0.5</c:v>
                </c:pt>
                <c:pt idx="41">
                  <c:v>0.52497918747894</c:v>
                </c:pt>
                <c:pt idx="42">
                  <c:v>0.549833997312478</c:v>
                </c:pt>
                <c:pt idx="43">
                  <c:v>0.574442516811659</c:v>
                </c:pt>
                <c:pt idx="44">
                  <c:v>0.598687660112452</c:v>
                </c:pt>
                <c:pt idx="45">
                  <c:v>0.622459331201854</c:v>
                </c:pt>
                <c:pt idx="46">
                  <c:v>0.645656306225795</c:v>
                </c:pt>
                <c:pt idx="47">
                  <c:v>0.668187772168166</c:v>
                </c:pt>
                <c:pt idx="48">
                  <c:v>0.689974481127612</c:v>
                </c:pt>
                <c:pt idx="49">
                  <c:v>0.710949502625004</c:v>
                </c:pt>
                <c:pt idx="50">
                  <c:v>0.731058578630005</c:v>
                </c:pt>
                <c:pt idx="51">
                  <c:v>0.750260105595117</c:v>
                </c:pt>
                <c:pt idx="52">
                  <c:v>0.768524783499018</c:v>
                </c:pt>
                <c:pt idx="53">
                  <c:v>0.785834983042559</c:v>
                </c:pt>
                <c:pt idx="54">
                  <c:v>0.802183888558582</c:v>
                </c:pt>
                <c:pt idx="55">
                  <c:v>0.817574476193644</c:v>
                </c:pt>
                <c:pt idx="56">
                  <c:v>0.832018385133924</c:v>
                </c:pt>
                <c:pt idx="57">
                  <c:v>0.845534734916465</c:v>
                </c:pt>
                <c:pt idx="58">
                  <c:v>0.858148935099512</c:v>
                </c:pt>
                <c:pt idx="59">
                  <c:v>0.869891525637002</c:v>
                </c:pt>
                <c:pt idx="60">
                  <c:v>0.880797077977882</c:v>
                </c:pt>
                <c:pt idx="61">
                  <c:v>0.890903178804387</c:v>
                </c:pt>
                <c:pt idx="62">
                  <c:v>0.900249510880315</c:v>
                </c:pt>
                <c:pt idx="63">
                  <c:v>0.908877038985144</c:v>
                </c:pt>
                <c:pt idx="64">
                  <c:v>0.916827303506078</c:v>
                </c:pt>
                <c:pt idx="65">
                  <c:v>0.924141819978757</c:v>
                </c:pt>
                <c:pt idx="66">
                  <c:v>0.930861579656653</c:v>
                </c:pt>
                <c:pt idx="67">
                  <c:v>0.937026643943003</c:v>
                </c:pt>
                <c:pt idx="68">
                  <c:v>0.942675824101131</c:v>
                </c:pt>
                <c:pt idx="69">
                  <c:v>0.947846436921582</c:v>
                </c:pt>
                <c:pt idx="70">
                  <c:v>0.952574126822433</c:v>
                </c:pt>
                <c:pt idx="71">
                  <c:v>0.956892745058914</c:v>
                </c:pt>
                <c:pt idx="72">
                  <c:v>0.960834277203236</c:v>
                </c:pt>
                <c:pt idx="73">
                  <c:v>0.964428810727364</c:v>
                </c:pt>
                <c:pt idx="74">
                  <c:v>0.96770453530155</c:v>
                </c:pt>
                <c:pt idx="75">
                  <c:v>0.970687769248644</c:v>
                </c:pt>
                <c:pt idx="76">
                  <c:v>0.973403006423134</c:v>
                </c:pt>
                <c:pt idx="77">
                  <c:v>0.975872978582331</c:v>
                </c:pt>
                <c:pt idx="78">
                  <c:v>0.978118729063869</c:v>
                </c:pt>
                <c:pt idx="79">
                  <c:v>0.980159694265922</c:v>
                </c:pt>
                <c:pt idx="80">
                  <c:v>0.982013790037908</c:v>
                </c:pt>
                <c:pt idx="81">
                  <c:v>0.983697500628559</c:v>
                </c:pt>
                <c:pt idx="82">
                  <c:v>0.985225968306727</c:v>
                </c:pt>
                <c:pt idx="83">
                  <c:v>0.986613082172335</c:v>
                </c:pt>
                <c:pt idx="84">
                  <c:v>0.987871565015726</c:v>
                </c:pt>
                <c:pt idx="85">
                  <c:v>0.989013057369407</c:v>
                </c:pt>
                <c:pt idx="86">
                  <c:v>0.990048198133096</c:v>
                </c:pt>
                <c:pt idx="87">
                  <c:v>0.990986701347152</c:v>
                </c:pt>
              </c:numCache>
            </c:numRef>
          </c:yVal>
          <c:smooth val="1"/>
        </c:ser>
        <c:axId val="459526856"/>
        <c:axId val="459538104"/>
      </c:scatterChart>
      <c:valAx>
        <c:axId val="459526856"/>
        <c:scaling>
          <c:orientation val="minMax"/>
        </c:scaling>
        <c:axPos val="b"/>
        <c:numFmt formatCode="General" sourceLinked="1"/>
        <c:tickLblPos val="nextTo"/>
        <c:crossAx val="459538104"/>
        <c:crosses val="autoZero"/>
        <c:crossBetween val="midCat"/>
      </c:valAx>
      <c:valAx>
        <c:axId val="459538104"/>
        <c:scaling>
          <c:orientation val="minMax"/>
        </c:scaling>
        <c:axPos val="l"/>
        <c:majorGridlines/>
        <c:numFmt formatCode="General" sourceLinked="1"/>
        <c:tickLblPos val="nextTo"/>
        <c:crossAx val="459526856"/>
        <c:crosses val="autoZero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"/>
  <c:chart>
    <c:plotArea>
      <c:layout/>
      <c:scatterChart>
        <c:scatterStyle val="smoothMarker"/>
        <c:ser>
          <c:idx val="0"/>
          <c:order val="0"/>
          <c:marker>
            <c:symbol val="none"/>
          </c:marker>
          <c:xVal>
            <c:numRef>
              <c:f>Feuil1!$C$1:$C$81</c:f>
              <c:numCache>
                <c:formatCode>General</c:formatCode>
                <c:ptCount val="81"/>
                <c:pt idx="0">
                  <c:v>0.0</c:v>
                </c:pt>
                <c:pt idx="1">
                  <c:v>0.1</c:v>
                </c:pt>
                <c:pt idx="2">
                  <c:v>0.2</c:v>
                </c:pt>
                <c:pt idx="3">
                  <c:v>0.3</c:v>
                </c:pt>
                <c:pt idx="4">
                  <c:v>0.4</c:v>
                </c:pt>
                <c:pt idx="5">
                  <c:v>0.5</c:v>
                </c:pt>
                <c:pt idx="6">
                  <c:v>0.6</c:v>
                </c:pt>
                <c:pt idx="7">
                  <c:v>0.7</c:v>
                </c:pt>
                <c:pt idx="8">
                  <c:v>0.8</c:v>
                </c:pt>
                <c:pt idx="9">
                  <c:v>0.9</c:v>
                </c:pt>
                <c:pt idx="10">
                  <c:v>1.0</c:v>
                </c:pt>
                <c:pt idx="11">
                  <c:v>1.1</c:v>
                </c:pt>
                <c:pt idx="12">
                  <c:v>1.2</c:v>
                </c:pt>
                <c:pt idx="13">
                  <c:v>1.3</c:v>
                </c:pt>
                <c:pt idx="14">
                  <c:v>1.4</c:v>
                </c:pt>
                <c:pt idx="15">
                  <c:v>1.5</c:v>
                </c:pt>
                <c:pt idx="16">
                  <c:v>1.6</c:v>
                </c:pt>
                <c:pt idx="17">
                  <c:v>1.7</c:v>
                </c:pt>
                <c:pt idx="18">
                  <c:v>1.8</c:v>
                </c:pt>
                <c:pt idx="19">
                  <c:v>1.9</c:v>
                </c:pt>
                <c:pt idx="20">
                  <c:v>2.0</c:v>
                </c:pt>
                <c:pt idx="21">
                  <c:v>2.1</c:v>
                </c:pt>
                <c:pt idx="22">
                  <c:v>2.2</c:v>
                </c:pt>
                <c:pt idx="23">
                  <c:v>2.3</c:v>
                </c:pt>
                <c:pt idx="24">
                  <c:v>2.4</c:v>
                </c:pt>
                <c:pt idx="25">
                  <c:v>2.5</c:v>
                </c:pt>
                <c:pt idx="26">
                  <c:v>2.6</c:v>
                </c:pt>
                <c:pt idx="27">
                  <c:v>2.7</c:v>
                </c:pt>
                <c:pt idx="28">
                  <c:v>2.8</c:v>
                </c:pt>
                <c:pt idx="29">
                  <c:v>2.9</c:v>
                </c:pt>
                <c:pt idx="30">
                  <c:v>3.0</c:v>
                </c:pt>
                <c:pt idx="31">
                  <c:v>3.1</c:v>
                </c:pt>
                <c:pt idx="32">
                  <c:v>3.2</c:v>
                </c:pt>
                <c:pt idx="33">
                  <c:v>3.3</c:v>
                </c:pt>
                <c:pt idx="34">
                  <c:v>3.4</c:v>
                </c:pt>
                <c:pt idx="35">
                  <c:v>3.5</c:v>
                </c:pt>
                <c:pt idx="36">
                  <c:v>3.6</c:v>
                </c:pt>
                <c:pt idx="37">
                  <c:v>3.7</c:v>
                </c:pt>
                <c:pt idx="38">
                  <c:v>3.8</c:v>
                </c:pt>
                <c:pt idx="39">
                  <c:v>3.9</c:v>
                </c:pt>
                <c:pt idx="40">
                  <c:v>4.0</c:v>
                </c:pt>
                <c:pt idx="41">
                  <c:v>4.1</c:v>
                </c:pt>
                <c:pt idx="42">
                  <c:v>4.2</c:v>
                </c:pt>
                <c:pt idx="43">
                  <c:v>4.3</c:v>
                </c:pt>
                <c:pt idx="44">
                  <c:v>4.4</c:v>
                </c:pt>
                <c:pt idx="45">
                  <c:v>4.5</c:v>
                </c:pt>
                <c:pt idx="46">
                  <c:v>4.6</c:v>
                </c:pt>
                <c:pt idx="47">
                  <c:v>4.7</c:v>
                </c:pt>
                <c:pt idx="48">
                  <c:v>4.8</c:v>
                </c:pt>
                <c:pt idx="49">
                  <c:v>4.9</c:v>
                </c:pt>
                <c:pt idx="50">
                  <c:v>5.0</c:v>
                </c:pt>
                <c:pt idx="51">
                  <c:v>5.1</c:v>
                </c:pt>
                <c:pt idx="52">
                  <c:v>5.2</c:v>
                </c:pt>
                <c:pt idx="53">
                  <c:v>5.3</c:v>
                </c:pt>
                <c:pt idx="54">
                  <c:v>5.4</c:v>
                </c:pt>
                <c:pt idx="55">
                  <c:v>5.5</c:v>
                </c:pt>
                <c:pt idx="56">
                  <c:v>5.6</c:v>
                </c:pt>
                <c:pt idx="57">
                  <c:v>5.7</c:v>
                </c:pt>
                <c:pt idx="58">
                  <c:v>5.8</c:v>
                </c:pt>
                <c:pt idx="59">
                  <c:v>5.9</c:v>
                </c:pt>
                <c:pt idx="60">
                  <c:v>6.0</c:v>
                </c:pt>
                <c:pt idx="61">
                  <c:v>6.1</c:v>
                </c:pt>
                <c:pt idx="62">
                  <c:v>6.2</c:v>
                </c:pt>
                <c:pt idx="63">
                  <c:v>6.3</c:v>
                </c:pt>
                <c:pt idx="64">
                  <c:v>6.4</c:v>
                </c:pt>
                <c:pt idx="65">
                  <c:v>6.5</c:v>
                </c:pt>
                <c:pt idx="66">
                  <c:v>6.6</c:v>
                </c:pt>
                <c:pt idx="67">
                  <c:v>6.7</c:v>
                </c:pt>
                <c:pt idx="68">
                  <c:v>6.8</c:v>
                </c:pt>
                <c:pt idx="69">
                  <c:v>6.9</c:v>
                </c:pt>
                <c:pt idx="70">
                  <c:v>7.0</c:v>
                </c:pt>
                <c:pt idx="71">
                  <c:v>7.1</c:v>
                </c:pt>
                <c:pt idx="72">
                  <c:v>7.2</c:v>
                </c:pt>
                <c:pt idx="73">
                  <c:v>7.3</c:v>
                </c:pt>
                <c:pt idx="74">
                  <c:v>7.4</c:v>
                </c:pt>
                <c:pt idx="75">
                  <c:v>7.5</c:v>
                </c:pt>
                <c:pt idx="76">
                  <c:v>7.6</c:v>
                </c:pt>
                <c:pt idx="77">
                  <c:v>7.7</c:v>
                </c:pt>
                <c:pt idx="78">
                  <c:v>7.8</c:v>
                </c:pt>
                <c:pt idx="79">
                  <c:v>7.9</c:v>
                </c:pt>
                <c:pt idx="80">
                  <c:v>8.0</c:v>
                </c:pt>
              </c:numCache>
            </c:numRef>
          </c:xVal>
          <c:yVal>
            <c:numRef>
              <c:f>Feuil1!$D$1:$D$81</c:f>
              <c:numCache>
                <c:formatCode>General</c:formatCode>
                <c:ptCount val="81"/>
                <c:pt idx="0">
                  <c:v>0.0</c:v>
                </c:pt>
                <c:pt idx="1">
                  <c:v>0.79</c:v>
                </c:pt>
                <c:pt idx="2">
                  <c:v>1.56</c:v>
                </c:pt>
                <c:pt idx="3">
                  <c:v>2.31</c:v>
                </c:pt>
                <c:pt idx="4">
                  <c:v>3.04</c:v>
                </c:pt>
                <c:pt idx="5">
                  <c:v>3.75</c:v>
                </c:pt>
                <c:pt idx="6">
                  <c:v>4.44</c:v>
                </c:pt>
                <c:pt idx="7">
                  <c:v>5.109999999999999</c:v>
                </c:pt>
                <c:pt idx="8">
                  <c:v>5.760000000000001</c:v>
                </c:pt>
                <c:pt idx="9">
                  <c:v>6.39</c:v>
                </c:pt>
                <c:pt idx="10">
                  <c:v>7.0</c:v>
                </c:pt>
                <c:pt idx="11">
                  <c:v>7.590000000000001</c:v>
                </c:pt>
                <c:pt idx="12">
                  <c:v>8.16</c:v>
                </c:pt>
                <c:pt idx="13">
                  <c:v>8.710000000000001</c:v>
                </c:pt>
                <c:pt idx="14">
                  <c:v>9.239999999999998</c:v>
                </c:pt>
                <c:pt idx="15">
                  <c:v>9.75</c:v>
                </c:pt>
                <c:pt idx="16">
                  <c:v>10.24</c:v>
                </c:pt>
                <c:pt idx="17">
                  <c:v>10.71</c:v>
                </c:pt>
                <c:pt idx="18">
                  <c:v>11.16</c:v>
                </c:pt>
                <c:pt idx="19">
                  <c:v>11.59</c:v>
                </c:pt>
                <c:pt idx="20">
                  <c:v>12.0</c:v>
                </c:pt>
                <c:pt idx="21">
                  <c:v>12.39</c:v>
                </c:pt>
                <c:pt idx="22">
                  <c:v>12.76</c:v>
                </c:pt>
                <c:pt idx="23">
                  <c:v>13.11</c:v>
                </c:pt>
                <c:pt idx="24">
                  <c:v>13.44</c:v>
                </c:pt>
                <c:pt idx="25">
                  <c:v>13.75</c:v>
                </c:pt>
                <c:pt idx="26">
                  <c:v>14.04</c:v>
                </c:pt>
                <c:pt idx="27">
                  <c:v>14.31</c:v>
                </c:pt>
                <c:pt idx="28">
                  <c:v>14.56</c:v>
                </c:pt>
                <c:pt idx="29">
                  <c:v>14.79</c:v>
                </c:pt>
                <c:pt idx="30">
                  <c:v>15.0</c:v>
                </c:pt>
                <c:pt idx="31">
                  <c:v>15.19</c:v>
                </c:pt>
                <c:pt idx="32">
                  <c:v>15.36</c:v>
                </c:pt>
                <c:pt idx="33">
                  <c:v>15.51</c:v>
                </c:pt>
                <c:pt idx="34">
                  <c:v>15.64</c:v>
                </c:pt>
                <c:pt idx="35">
                  <c:v>15.75</c:v>
                </c:pt>
                <c:pt idx="36">
                  <c:v>15.84</c:v>
                </c:pt>
                <c:pt idx="37">
                  <c:v>15.91</c:v>
                </c:pt>
                <c:pt idx="38">
                  <c:v>15.96</c:v>
                </c:pt>
                <c:pt idx="39">
                  <c:v>15.99</c:v>
                </c:pt>
                <c:pt idx="40">
                  <c:v>16.0</c:v>
                </c:pt>
                <c:pt idx="41">
                  <c:v>15.99</c:v>
                </c:pt>
                <c:pt idx="42">
                  <c:v>15.96</c:v>
                </c:pt>
                <c:pt idx="43">
                  <c:v>15.91</c:v>
                </c:pt>
                <c:pt idx="44">
                  <c:v>15.84</c:v>
                </c:pt>
                <c:pt idx="45">
                  <c:v>15.75</c:v>
                </c:pt>
                <c:pt idx="46">
                  <c:v>15.64</c:v>
                </c:pt>
                <c:pt idx="47">
                  <c:v>15.51</c:v>
                </c:pt>
                <c:pt idx="48">
                  <c:v>15.36</c:v>
                </c:pt>
                <c:pt idx="49">
                  <c:v>15.19</c:v>
                </c:pt>
                <c:pt idx="50">
                  <c:v>15.0</c:v>
                </c:pt>
                <c:pt idx="51">
                  <c:v>14.79</c:v>
                </c:pt>
                <c:pt idx="52">
                  <c:v>14.56</c:v>
                </c:pt>
                <c:pt idx="53">
                  <c:v>14.31</c:v>
                </c:pt>
                <c:pt idx="54">
                  <c:v>14.04</c:v>
                </c:pt>
                <c:pt idx="55">
                  <c:v>13.75</c:v>
                </c:pt>
                <c:pt idx="56">
                  <c:v>13.44</c:v>
                </c:pt>
                <c:pt idx="57">
                  <c:v>13.11</c:v>
                </c:pt>
                <c:pt idx="58">
                  <c:v>12.76</c:v>
                </c:pt>
                <c:pt idx="59">
                  <c:v>12.39</c:v>
                </c:pt>
                <c:pt idx="60">
                  <c:v>12.0</c:v>
                </c:pt>
                <c:pt idx="61">
                  <c:v>11.59</c:v>
                </c:pt>
                <c:pt idx="62">
                  <c:v>11.16</c:v>
                </c:pt>
                <c:pt idx="63">
                  <c:v>10.71</c:v>
                </c:pt>
                <c:pt idx="64">
                  <c:v>10.24</c:v>
                </c:pt>
                <c:pt idx="65">
                  <c:v>9.75</c:v>
                </c:pt>
                <c:pt idx="66">
                  <c:v>9.239999999999998</c:v>
                </c:pt>
                <c:pt idx="67">
                  <c:v>8.71</c:v>
                </c:pt>
                <c:pt idx="68">
                  <c:v>8.16</c:v>
                </c:pt>
                <c:pt idx="69">
                  <c:v>7.589999999999998</c:v>
                </c:pt>
                <c:pt idx="70">
                  <c:v>7.0</c:v>
                </c:pt>
                <c:pt idx="71">
                  <c:v>6.39</c:v>
                </c:pt>
                <c:pt idx="72">
                  <c:v>5.759999999999999</c:v>
                </c:pt>
                <c:pt idx="73">
                  <c:v>5.109999999999999</c:v>
                </c:pt>
                <c:pt idx="74">
                  <c:v>4.439999999999997</c:v>
                </c:pt>
                <c:pt idx="75">
                  <c:v>3.75</c:v>
                </c:pt>
                <c:pt idx="76">
                  <c:v>3.040000000000003</c:v>
                </c:pt>
                <c:pt idx="77">
                  <c:v>2.309999999999999</c:v>
                </c:pt>
                <c:pt idx="78">
                  <c:v>1.560000000000001</c:v>
                </c:pt>
                <c:pt idx="79">
                  <c:v>0.789999999999997</c:v>
                </c:pt>
                <c:pt idx="80">
                  <c:v>0.0</c:v>
                </c:pt>
              </c:numCache>
            </c:numRef>
          </c:yVal>
          <c:smooth val="1"/>
        </c:ser>
        <c:axId val="459467192"/>
        <c:axId val="459466680"/>
      </c:scatterChart>
      <c:valAx>
        <c:axId val="459467192"/>
        <c:scaling>
          <c:orientation val="minMax"/>
        </c:scaling>
        <c:axPos val="b"/>
        <c:numFmt formatCode="General" sourceLinked="1"/>
        <c:tickLblPos val="nextTo"/>
        <c:crossAx val="459466680"/>
        <c:crossesAt val="0.0"/>
        <c:crossBetween val="midCat"/>
      </c:valAx>
      <c:valAx>
        <c:axId val="459466680"/>
        <c:scaling>
          <c:orientation val="minMax"/>
          <c:max val="18.0"/>
          <c:min val="0.0"/>
        </c:scaling>
        <c:axPos val="l"/>
        <c:majorGridlines>
          <c:spPr>
            <a:ln>
              <a:noFill/>
            </a:ln>
          </c:spPr>
        </c:majorGridlines>
        <c:numFmt formatCode="General" sourceLinked="1"/>
        <c:tickLblPos val="nextTo"/>
        <c:crossAx val="459467192"/>
        <c:crosses val="autoZero"/>
        <c:crossBetween val="midCat"/>
        <c:majorUnit val="2.0"/>
        <c:minorUnit val="0.4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ict"/><Relationship Id="rId2" Type="http://schemas.openxmlformats.org/officeDocument/2006/relationships/image" Target="../media/image17.pict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ict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ict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ict"/><Relationship Id="rId2" Type="http://schemas.openxmlformats.org/officeDocument/2006/relationships/image" Target="../media/image21.pict"/><Relationship Id="rId3" Type="http://schemas.openxmlformats.org/officeDocument/2006/relationships/image" Target="../media/image22.pict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pict"/><Relationship Id="rId2" Type="http://schemas.openxmlformats.org/officeDocument/2006/relationships/image" Target="../media/image24.pict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pict"/><Relationship Id="rId2" Type="http://schemas.openxmlformats.org/officeDocument/2006/relationships/image" Target="../media/image26.pict"/><Relationship Id="rId3" Type="http://schemas.openxmlformats.org/officeDocument/2006/relationships/image" Target="../media/image27.pict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ict"/><Relationship Id="rId4" Type="http://schemas.openxmlformats.org/officeDocument/2006/relationships/image" Target="../media/image31.pict"/><Relationship Id="rId5" Type="http://schemas.openxmlformats.org/officeDocument/2006/relationships/image" Target="../media/image32.pict"/><Relationship Id="rId1" Type="http://schemas.openxmlformats.org/officeDocument/2006/relationships/image" Target="../media/image28.pict"/><Relationship Id="rId2" Type="http://schemas.openxmlformats.org/officeDocument/2006/relationships/image" Target="../media/image29.pict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pict"/><Relationship Id="rId2" Type="http://schemas.openxmlformats.org/officeDocument/2006/relationships/image" Target="../media/image34.pict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pict"/><Relationship Id="rId2" Type="http://schemas.openxmlformats.org/officeDocument/2006/relationships/image" Target="../media/image34.pict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pict"/><Relationship Id="rId2" Type="http://schemas.openxmlformats.org/officeDocument/2006/relationships/image" Target="../media/image34.pict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ict"/><Relationship Id="rId4" Type="http://schemas.openxmlformats.org/officeDocument/2006/relationships/image" Target="../media/image5.pict"/><Relationship Id="rId1" Type="http://schemas.openxmlformats.org/officeDocument/2006/relationships/image" Target="../media/image2.pict"/><Relationship Id="rId2" Type="http://schemas.openxmlformats.org/officeDocument/2006/relationships/image" Target="../media/image3.pict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pict"/><Relationship Id="rId2" Type="http://schemas.openxmlformats.org/officeDocument/2006/relationships/image" Target="../media/image34.pict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pict"/><Relationship Id="rId2" Type="http://schemas.openxmlformats.org/officeDocument/2006/relationships/image" Target="../media/image36.pict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ict"/><Relationship Id="rId4" Type="http://schemas.openxmlformats.org/officeDocument/2006/relationships/image" Target="../media/image40.pict"/><Relationship Id="rId5" Type="http://schemas.openxmlformats.org/officeDocument/2006/relationships/image" Target="../media/image41.pict"/><Relationship Id="rId1" Type="http://schemas.openxmlformats.org/officeDocument/2006/relationships/image" Target="../media/image37.pict"/><Relationship Id="rId2" Type="http://schemas.openxmlformats.org/officeDocument/2006/relationships/image" Target="../media/image38.pict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ict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ict"/><Relationship Id="rId4" Type="http://schemas.openxmlformats.org/officeDocument/2006/relationships/image" Target="../media/image11.pict"/><Relationship Id="rId1" Type="http://schemas.openxmlformats.org/officeDocument/2006/relationships/image" Target="../media/image8.pict"/><Relationship Id="rId2" Type="http://schemas.openxmlformats.org/officeDocument/2006/relationships/image" Target="../media/image9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ict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ict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ict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ict"/><Relationship Id="rId2" Type="http://schemas.openxmlformats.org/officeDocument/2006/relationships/image" Target="../media/image16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C28F-4F05-1949-94C3-7C80DD8F6EE4}" type="datetimeFigureOut">
              <a:rPr lang="fr-FR" smtClean="0"/>
              <a:pPr/>
              <a:t>25/01/16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F9D5-0C13-AD4D-91B6-162B6394EB0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C28F-4F05-1949-94C3-7C80DD8F6EE4}" type="datetimeFigureOut">
              <a:rPr lang="fr-FR" smtClean="0"/>
              <a:pPr/>
              <a:t>25/01/16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F9D5-0C13-AD4D-91B6-162B6394EB0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C28F-4F05-1949-94C3-7C80DD8F6EE4}" type="datetimeFigureOut">
              <a:rPr lang="fr-FR" smtClean="0"/>
              <a:pPr/>
              <a:t>25/01/16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F9D5-0C13-AD4D-91B6-162B6394EB0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C28F-4F05-1949-94C3-7C80DD8F6EE4}" type="datetimeFigureOut">
              <a:rPr lang="fr-FR" smtClean="0"/>
              <a:pPr/>
              <a:t>25/01/16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F9D5-0C13-AD4D-91B6-162B6394EB0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C28F-4F05-1949-94C3-7C80DD8F6EE4}" type="datetimeFigureOut">
              <a:rPr lang="fr-FR" smtClean="0"/>
              <a:pPr/>
              <a:t>25/01/16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F9D5-0C13-AD4D-91B6-162B6394EB0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C28F-4F05-1949-94C3-7C80DD8F6EE4}" type="datetimeFigureOut">
              <a:rPr lang="fr-FR" smtClean="0"/>
              <a:pPr/>
              <a:t>25/01/16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F9D5-0C13-AD4D-91B6-162B6394EB0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C28F-4F05-1949-94C3-7C80DD8F6EE4}" type="datetimeFigureOut">
              <a:rPr lang="fr-FR" smtClean="0"/>
              <a:pPr/>
              <a:t>25/01/16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F9D5-0C13-AD4D-91B6-162B6394EB0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C28F-4F05-1949-94C3-7C80DD8F6EE4}" type="datetimeFigureOut">
              <a:rPr lang="fr-FR" smtClean="0"/>
              <a:pPr/>
              <a:t>25/01/16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F9D5-0C13-AD4D-91B6-162B6394EB0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C28F-4F05-1949-94C3-7C80DD8F6EE4}" type="datetimeFigureOut">
              <a:rPr lang="fr-FR" smtClean="0"/>
              <a:pPr/>
              <a:t>25/01/16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F9D5-0C13-AD4D-91B6-162B6394EB0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C28F-4F05-1949-94C3-7C80DD8F6EE4}" type="datetimeFigureOut">
              <a:rPr lang="fr-FR" smtClean="0"/>
              <a:pPr/>
              <a:t>25/01/16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F9D5-0C13-AD4D-91B6-162B6394EB0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C28F-4F05-1949-94C3-7C80DD8F6EE4}" type="datetimeFigureOut">
              <a:rPr lang="fr-FR" smtClean="0"/>
              <a:pPr/>
              <a:t>25/01/16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F9D5-0C13-AD4D-91B6-162B6394EB0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8C28F-4F05-1949-94C3-7C80DD8F6EE4}" type="datetimeFigureOut">
              <a:rPr lang="fr-FR" smtClean="0"/>
              <a:pPr/>
              <a:t>25/01/16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3F9D5-0C13-AD4D-91B6-162B6394EB0D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5.bin"/><Relationship Id="rId4" Type="http://schemas.openxmlformats.org/officeDocument/2006/relationships/oleObject" Target="../embeddings/Microsoft_Equation16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7.bin"/><Relationship Id="rId4" Type="http://schemas.openxmlformats.org/officeDocument/2006/relationships/oleObject" Target="../embeddings/Microsoft_Equation18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9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1.bin"/><Relationship Id="rId4" Type="http://schemas.openxmlformats.org/officeDocument/2006/relationships/oleObject" Target="../embeddings/Microsoft_Equation22.bin"/><Relationship Id="rId5" Type="http://schemas.openxmlformats.org/officeDocument/2006/relationships/oleObject" Target="../embeddings/Microsoft_Equation23.bin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4.bin"/><Relationship Id="rId4" Type="http://schemas.openxmlformats.org/officeDocument/2006/relationships/oleObject" Target="../embeddings/Microsoft_Equation25.bin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6.bin"/><Relationship Id="rId4" Type="http://schemas.openxmlformats.org/officeDocument/2006/relationships/oleObject" Target="../embeddings/Microsoft_Equation27.bin"/><Relationship Id="rId5" Type="http://schemas.openxmlformats.org/officeDocument/2006/relationships/oleObject" Target="../embeddings/Microsoft_Equation28.bin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9.bin"/><Relationship Id="rId4" Type="http://schemas.openxmlformats.org/officeDocument/2006/relationships/oleObject" Target="../embeddings/Microsoft_Equation30.bin"/><Relationship Id="rId5" Type="http://schemas.openxmlformats.org/officeDocument/2006/relationships/oleObject" Target="../embeddings/Microsoft_Equation31.bin"/><Relationship Id="rId6" Type="http://schemas.openxmlformats.org/officeDocument/2006/relationships/oleObject" Target="../embeddings/Microsoft_Equation32.bin"/><Relationship Id="rId7" Type="http://schemas.openxmlformats.org/officeDocument/2006/relationships/oleObject" Target="../embeddings/Microsoft_Equation33.bin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4.bin"/><Relationship Id="rId4" Type="http://schemas.openxmlformats.org/officeDocument/2006/relationships/oleObject" Target="../embeddings/Microsoft_Equation35.bin"/><Relationship Id="rId1" Type="http://schemas.openxmlformats.org/officeDocument/2006/relationships/vmlDrawing" Target="../drawings/vmlDrawing17.v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6.bin"/><Relationship Id="rId4" Type="http://schemas.openxmlformats.org/officeDocument/2006/relationships/oleObject" Target="../embeddings/Microsoft_Equation37.bin"/><Relationship Id="rId1" Type="http://schemas.openxmlformats.org/officeDocument/2006/relationships/vmlDrawing" Target="../drawings/vmlDrawing18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8.bin"/><Relationship Id="rId4" Type="http://schemas.openxmlformats.org/officeDocument/2006/relationships/oleObject" Target="../embeddings/Microsoft_Equation39.bin"/><Relationship Id="rId1" Type="http://schemas.openxmlformats.org/officeDocument/2006/relationships/vmlDrawing" Target="../drawings/vmlDrawing19.v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40.bin"/><Relationship Id="rId4" Type="http://schemas.openxmlformats.org/officeDocument/2006/relationships/oleObject" Target="../embeddings/Microsoft_Equation41.bin"/><Relationship Id="rId1" Type="http://schemas.openxmlformats.org/officeDocument/2006/relationships/vmlDrawing" Target="../drawings/vmlDrawing20.v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42.bin"/><Relationship Id="rId4" Type="http://schemas.openxmlformats.org/officeDocument/2006/relationships/oleObject" Target="../embeddings/Microsoft_Equation43.bin"/><Relationship Id="rId1" Type="http://schemas.openxmlformats.org/officeDocument/2006/relationships/vmlDrawing" Target="../drawings/vmlDrawing2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oleObject" Target="../embeddings/Microsoft_Equation3.bin"/><Relationship Id="rId5" Type="http://schemas.openxmlformats.org/officeDocument/2006/relationships/oleObject" Target="../embeddings/Microsoft_Equation4.bin"/><Relationship Id="rId6" Type="http://schemas.openxmlformats.org/officeDocument/2006/relationships/oleObject" Target="../embeddings/Microsoft_Equation5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44.bin"/><Relationship Id="rId4" Type="http://schemas.openxmlformats.org/officeDocument/2006/relationships/oleObject" Target="../embeddings/Microsoft_Equation45.bin"/><Relationship Id="rId5" Type="http://schemas.openxmlformats.org/officeDocument/2006/relationships/oleObject" Target="../embeddings/Microsoft_Equation46.bin"/><Relationship Id="rId6" Type="http://schemas.openxmlformats.org/officeDocument/2006/relationships/oleObject" Target="../embeddings/Microsoft_Equation47.bin"/><Relationship Id="rId7" Type="http://schemas.openxmlformats.org/officeDocument/2006/relationships/oleObject" Target="../embeddings/Microsoft_Equation48.bin"/><Relationship Id="rId1" Type="http://schemas.openxmlformats.org/officeDocument/2006/relationships/vmlDrawing" Target="../drawings/vmlDrawing22.vml"/><Relationship Id="rId2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49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6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8.bin"/><Relationship Id="rId4" Type="http://schemas.openxmlformats.org/officeDocument/2006/relationships/oleObject" Target="../embeddings/Microsoft_Equation9.bin"/><Relationship Id="rId5" Type="http://schemas.openxmlformats.org/officeDocument/2006/relationships/oleObject" Target="../embeddings/Microsoft_Equation10.bin"/><Relationship Id="rId6" Type="http://schemas.openxmlformats.org/officeDocument/2006/relationships/oleObject" Target="../embeddings/Microsoft_Equation11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2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Equilibre </a:t>
            </a:r>
            <a:r>
              <a:rPr lang="fr-FR" dirty="0" err="1" smtClean="0"/>
              <a:t>Ecologico</a:t>
            </a:r>
            <a:r>
              <a:rPr lang="fr-FR" dirty="0" smtClean="0"/>
              <a:t> Economique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Pêche et sur pêche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Equilibre économique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Coût de l’effort de pêche =</a:t>
            </a:r>
            <a:r>
              <a:rPr lang="fr-FR" i="1" dirty="0" err="1" smtClean="0">
                <a:latin typeface="Times New Roman"/>
                <a:cs typeface="Times New Roman"/>
              </a:rPr>
              <a:t>c.e</a:t>
            </a:r>
            <a:endParaRPr lang="fr-FR" i="1" dirty="0" smtClean="0">
              <a:latin typeface="Times New Roman"/>
              <a:cs typeface="Times New Roman"/>
            </a:endParaRPr>
          </a:p>
          <a:p>
            <a:r>
              <a:rPr lang="fr-FR" dirty="0" smtClean="0"/>
              <a:t>Prix du poisson </a:t>
            </a:r>
            <a:r>
              <a:rPr lang="fr-FR" i="1" dirty="0" smtClean="0"/>
              <a:t>= </a:t>
            </a:r>
            <a:r>
              <a:rPr lang="fr-FR" i="1" dirty="0" smtClean="0">
                <a:latin typeface="Times New Roman"/>
                <a:cs typeface="Times New Roman"/>
              </a:rPr>
              <a:t>p</a:t>
            </a:r>
          </a:p>
          <a:p>
            <a:r>
              <a:rPr lang="fr-FR" dirty="0" smtClean="0"/>
              <a:t>Profit stationnaire si l’effort est </a:t>
            </a:r>
            <a:r>
              <a:rPr lang="fr-FR" i="1" dirty="0" smtClean="0">
                <a:latin typeface="Times New Roman"/>
                <a:cs typeface="Times New Roman"/>
              </a:rPr>
              <a:t>e</a:t>
            </a:r>
            <a:r>
              <a:rPr lang="fr-FR" dirty="0" smtClean="0"/>
              <a:t> :</a:t>
            </a: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2178050" y="3746500"/>
          <a:ext cx="4216400" cy="873125"/>
        </p:xfrm>
        <a:graphic>
          <a:graphicData uri="http://schemas.openxmlformats.org/presentationml/2006/ole">
            <p:oleObj spid="_x0000_s22530" name="Équation" r:id="rId3" imgW="1841500" imgH="39370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Libre entrée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 supposant les pêcheurs tous identiques, ils se partagent le profit ci-dessus. Chaque pêcheur peut mettre 1 filet, e=nombre de pêcheurs chaque pêcheur gagne :</a:t>
            </a:r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Tant que ce profit est positif il y aura des candidats…</a:t>
            </a:r>
            <a:endParaRPr lang="fr-FR" dirty="0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2568575" y="3717925"/>
          <a:ext cx="3432175" cy="930275"/>
        </p:xfrm>
        <a:graphic>
          <a:graphicData uri="http://schemas.openxmlformats.org/presentationml/2006/ole">
            <p:oleObj spid="_x0000_s23554" name="Équation" r:id="rId3" imgW="1498600" imgH="41910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tragédie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solution en </a:t>
            </a:r>
            <a:r>
              <a:rPr lang="fr-FR" i="1" dirty="0" smtClean="0">
                <a:latin typeface="Times New Roman"/>
                <a:cs typeface="Times New Roman"/>
              </a:rPr>
              <a:t>e</a:t>
            </a:r>
            <a:r>
              <a:rPr lang="fr-FR" dirty="0" smtClean="0"/>
              <a:t> de </a:t>
            </a:r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/>
              <a:t>e</a:t>
            </a:r>
            <a:r>
              <a:rPr lang="fr-FR" dirty="0" smtClean="0"/>
              <a:t>st décroissante  en </a:t>
            </a:r>
            <a:r>
              <a:rPr lang="fr-FR" i="1" dirty="0" smtClean="0">
                <a:latin typeface="Times New Roman"/>
                <a:cs typeface="Times New Roman"/>
              </a:rPr>
              <a:t>c  </a:t>
            </a:r>
            <a:r>
              <a:rPr lang="fr-FR" dirty="0" smtClean="0">
                <a:cs typeface="Times New Roman"/>
              </a:rPr>
              <a:t>et croissante en </a:t>
            </a:r>
            <a:r>
              <a:rPr lang="fr-FR" i="1" dirty="0" smtClean="0">
                <a:latin typeface="Times New Roman"/>
                <a:cs typeface="Times New Roman"/>
              </a:rPr>
              <a:t>p</a:t>
            </a:r>
          </a:p>
          <a:p>
            <a:pPr>
              <a:buNone/>
            </a:pPr>
            <a:r>
              <a:rPr lang="fr-FR" dirty="0" smtClean="0"/>
              <a:t>Soit la valeur seuil :</a:t>
            </a: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2759075" y="2365375"/>
          <a:ext cx="3052763" cy="873125"/>
        </p:xfrm>
        <a:graphic>
          <a:graphicData uri="http://schemas.openxmlformats.org/presentationml/2006/ole">
            <p:oleObj spid="_x0000_s24578" name="Équation" r:id="rId3" imgW="1333500" imgH="393700" progId="Equation.3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3405188" y="4270375"/>
          <a:ext cx="2063750" cy="873125"/>
        </p:xfrm>
        <a:graphic>
          <a:graphicData uri="http://schemas.openxmlformats.org/presentationml/2006/ole">
            <p:oleObj spid="_x0000_s24579" name="Équation" r:id="rId4" imgW="901700" imgH="39370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Tragédie +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Lorsque  c est inférieur à cette valeur seuil, l’effort d’équilibre est tel que</a:t>
            </a:r>
            <a:r>
              <a:rPr lang="fr-FR" i="1" dirty="0" smtClean="0">
                <a:latin typeface="Times New Roman"/>
                <a:cs typeface="Times New Roman"/>
              </a:rPr>
              <a:t> f(e)&gt;r/2</a:t>
            </a:r>
          </a:p>
          <a:p>
            <a:r>
              <a:rPr lang="fr-FR" dirty="0" smtClean="0"/>
              <a:t>On pourrait avoir le même prélèvement en faisant un effort inférieur…</a:t>
            </a: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Fonction d’offre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va chercher l’offre lorsque le prix est p et le cout c fixé</a:t>
            </a:r>
          </a:p>
          <a:p>
            <a:pPr lvl="1"/>
            <a:r>
              <a:rPr lang="fr-FR" dirty="0" smtClean="0"/>
              <a:t>Pour p donné l’effort va être tel que :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Et le prélèvement </a:t>
            </a:r>
          </a:p>
          <a:p>
            <a:pPr lvl="1"/>
            <a:endParaRPr lang="fr-FR" dirty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2759075" y="3238499"/>
          <a:ext cx="3052763" cy="873125"/>
        </p:xfrm>
        <a:graphic>
          <a:graphicData uri="http://schemas.openxmlformats.org/presentationml/2006/ole">
            <p:oleObj spid="_x0000_s26626" name="Équation" r:id="rId3" imgW="1333500" imgH="393700" progId="Equation.3">
              <p:embed/>
            </p:oleObj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2919413" y="4722812"/>
          <a:ext cx="2732087" cy="873125"/>
        </p:xfrm>
        <a:graphic>
          <a:graphicData uri="http://schemas.openxmlformats.org/presentationml/2006/ole">
            <p:oleObj spid="_x0000_s26627" name="Équation" r:id="rId4" imgW="1193800" imgH="39370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Fonction d’offre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La fonction d’offre consiste à éliminer e entre les deux équations précédentes.</a:t>
            </a:r>
          </a:p>
          <a:p>
            <a:r>
              <a:rPr lang="fr-FR" sz="2400" dirty="0" smtClean="0"/>
              <a:t>On voit que tant que :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 lvl="1">
              <a:buNone/>
            </a:pPr>
            <a:r>
              <a:rPr lang="fr-FR" sz="2400" i="1" dirty="0" smtClean="0">
                <a:latin typeface="Times New Roman"/>
                <a:cs typeface="Times New Roman"/>
              </a:rPr>
              <a:t>e</a:t>
            </a:r>
            <a:r>
              <a:rPr lang="fr-FR" sz="2400" dirty="0" smtClean="0"/>
              <a:t> croît avec </a:t>
            </a:r>
            <a:r>
              <a:rPr lang="fr-FR" sz="2400" i="1" dirty="0" smtClean="0">
                <a:latin typeface="Times New Roman"/>
                <a:cs typeface="Times New Roman"/>
              </a:rPr>
              <a:t>p</a:t>
            </a:r>
            <a:r>
              <a:rPr lang="fr-FR" sz="2400" dirty="0" smtClean="0"/>
              <a:t>. Comme </a:t>
            </a:r>
            <a:r>
              <a:rPr lang="fr-FR" sz="2400" i="1" dirty="0" smtClean="0">
                <a:latin typeface="Times New Roman"/>
                <a:cs typeface="Times New Roman"/>
              </a:rPr>
              <a:t>e</a:t>
            </a:r>
            <a:r>
              <a:rPr lang="fr-FR" sz="2400" dirty="0" smtClean="0"/>
              <a:t> est inférieur à </a:t>
            </a:r>
            <a:r>
              <a:rPr lang="fr-FR" sz="2400" i="1" dirty="0" smtClean="0">
                <a:latin typeface="Times New Roman"/>
                <a:cs typeface="Times New Roman"/>
              </a:rPr>
              <a:t>f</a:t>
            </a:r>
            <a:r>
              <a:rPr lang="fr-FR" sz="2400" i="1" baseline="30000" dirty="0" smtClean="0">
                <a:latin typeface="Times New Roman"/>
                <a:cs typeface="Times New Roman"/>
              </a:rPr>
              <a:t>-1</a:t>
            </a:r>
            <a:r>
              <a:rPr lang="fr-FR" sz="2400" i="1" dirty="0" smtClean="0">
                <a:latin typeface="Times New Roman"/>
                <a:cs typeface="Times New Roman"/>
              </a:rPr>
              <a:t>(r/2)</a:t>
            </a:r>
            <a:r>
              <a:rPr lang="fr-FR" sz="2400" dirty="0" smtClean="0"/>
              <a:t>, </a:t>
            </a:r>
            <a:r>
              <a:rPr lang="fr-FR" sz="2400" i="1" dirty="0" smtClean="0">
                <a:latin typeface="Times New Roman"/>
                <a:cs typeface="Times New Roman"/>
              </a:rPr>
              <a:t>h</a:t>
            </a:r>
            <a:r>
              <a:rPr lang="fr-FR" sz="2400" dirty="0" smtClean="0"/>
              <a:t> croît aussi</a:t>
            </a:r>
          </a:p>
          <a:p>
            <a:r>
              <a:rPr lang="fr-FR" sz="2400" dirty="0" smtClean="0"/>
              <a:t>Mais au delà </a:t>
            </a:r>
            <a:r>
              <a:rPr lang="fr-FR" sz="2400" i="1" dirty="0" smtClean="0">
                <a:latin typeface="Times New Roman"/>
                <a:cs typeface="Times New Roman"/>
              </a:rPr>
              <a:t>e</a:t>
            </a:r>
            <a:r>
              <a:rPr lang="fr-FR" sz="2400" dirty="0" smtClean="0"/>
              <a:t> est supérieur à </a:t>
            </a:r>
            <a:r>
              <a:rPr lang="fr-FR" sz="2400" i="1" dirty="0" smtClean="0">
                <a:latin typeface="Times New Roman"/>
                <a:cs typeface="Times New Roman"/>
              </a:rPr>
              <a:t>f</a:t>
            </a:r>
            <a:r>
              <a:rPr lang="fr-FR" sz="2400" i="1" baseline="30000" dirty="0" smtClean="0">
                <a:latin typeface="Times New Roman"/>
                <a:cs typeface="Times New Roman"/>
              </a:rPr>
              <a:t>-1</a:t>
            </a:r>
            <a:r>
              <a:rPr lang="fr-FR" sz="2400" i="1" dirty="0" smtClean="0">
                <a:latin typeface="Times New Roman"/>
                <a:cs typeface="Times New Roman"/>
              </a:rPr>
              <a:t>(r/2) et h décroit</a:t>
            </a:r>
            <a:r>
              <a:rPr lang="fr-FR" i="1" dirty="0" smtClean="0">
                <a:latin typeface="Times New Roman"/>
                <a:cs typeface="Times New Roman"/>
              </a:rPr>
              <a:t>.</a:t>
            </a:r>
            <a:r>
              <a:rPr lang="fr-FR" dirty="0" smtClean="0"/>
              <a:t> 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3241675" y="2806700"/>
          <a:ext cx="2266950" cy="844550"/>
        </p:xfrm>
        <a:graphic>
          <a:graphicData uri="http://schemas.openxmlformats.org/presentationml/2006/ole">
            <p:oleObj spid="_x0000_s28674" name="Équation" r:id="rId3" imgW="990600" imgH="38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e libre 3"/>
          <p:cNvSpPr/>
          <p:nvPr/>
        </p:nvSpPr>
        <p:spPr>
          <a:xfrm>
            <a:off x="2177521" y="3000375"/>
            <a:ext cx="2680228" cy="1389064"/>
          </a:xfrm>
          <a:custGeom>
            <a:avLst/>
            <a:gdLst>
              <a:gd name="connsiteX0" fmla="*/ 0 w 2672292"/>
              <a:gd name="connsiteY0" fmla="*/ 1968500 h 2209271"/>
              <a:gd name="connsiteX1" fmla="*/ 365125 w 2672292"/>
              <a:gd name="connsiteY1" fmla="*/ 682625 h 2209271"/>
              <a:gd name="connsiteX2" fmla="*/ 968375 w 2672292"/>
              <a:gd name="connsiteY2" fmla="*/ 0 h 2209271"/>
              <a:gd name="connsiteX3" fmla="*/ 2016125 w 2672292"/>
              <a:gd name="connsiteY3" fmla="*/ 682625 h 2209271"/>
              <a:gd name="connsiteX4" fmla="*/ 2571750 w 2672292"/>
              <a:gd name="connsiteY4" fmla="*/ 1968500 h 2209271"/>
              <a:gd name="connsiteX5" fmla="*/ 2619375 w 2672292"/>
              <a:gd name="connsiteY5" fmla="*/ 2127250 h 2209271"/>
              <a:gd name="connsiteX0" fmla="*/ 0 w 2672292"/>
              <a:gd name="connsiteY0" fmla="*/ 2082271 h 2323042"/>
              <a:gd name="connsiteX1" fmla="*/ 365125 w 2672292"/>
              <a:gd name="connsiteY1" fmla="*/ 796396 h 2323042"/>
              <a:gd name="connsiteX2" fmla="*/ 968375 w 2672292"/>
              <a:gd name="connsiteY2" fmla="*/ 113771 h 2323042"/>
              <a:gd name="connsiteX3" fmla="*/ 1571625 w 2672292"/>
              <a:gd name="connsiteY3" fmla="*/ 113771 h 2323042"/>
              <a:gd name="connsiteX4" fmla="*/ 2016125 w 2672292"/>
              <a:gd name="connsiteY4" fmla="*/ 796396 h 2323042"/>
              <a:gd name="connsiteX5" fmla="*/ 2571750 w 2672292"/>
              <a:gd name="connsiteY5" fmla="*/ 2082271 h 2323042"/>
              <a:gd name="connsiteX6" fmla="*/ 2619375 w 2672292"/>
              <a:gd name="connsiteY6" fmla="*/ 2241021 h 2323042"/>
              <a:gd name="connsiteX0" fmla="*/ 0 w 2672292"/>
              <a:gd name="connsiteY0" fmla="*/ 2082271 h 2357437"/>
              <a:gd name="connsiteX1" fmla="*/ 365125 w 2672292"/>
              <a:gd name="connsiteY1" fmla="*/ 796396 h 2357437"/>
              <a:gd name="connsiteX2" fmla="*/ 968375 w 2672292"/>
              <a:gd name="connsiteY2" fmla="*/ 113771 h 2357437"/>
              <a:gd name="connsiteX3" fmla="*/ 1571625 w 2672292"/>
              <a:gd name="connsiteY3" fmla="*/ 113771 h 2357437"/>
              <a:gd name="connsiteX4" fmla="*/ 2016125 w 2672292"/>
              <a:gd name="connsiteY4" fmla="*/ 590021 h 2357437"/>
              <a:gd name="connsiteX5" fmla="*/ 2571750 w 2672292"/>
              <a:gd name="connsiteY5" fmla="*/ 2082271 h 2357437"/>
              <a:gd name="connsiteX6" fmla="*/ 2619375 w 2672292"/>
              <a:gd name="connsiteY6" fmla="*/ 2241021 h 2357437"/>
              <a:gd name="connsiteX0" fmla="*/ 0 w 2619375"/>
              <a:gd name="connsiteY0" fmla="*/ 2082271 h 2241021"/>
              <a:gd name="connsiteX1" fmla="*/ 365125 w 2619375"/>
              <a:gd name="connsiteY1" fmla="*/ 796396 h 2241021"/>
              <a:gd name="connsiteX2" fmla="*/ 968375 w 2619375"/>
              <a:gd name="connsiteY2" fmla="*/ 113771 h 2241021"/>
              <a:gd name="connsiteX3" fmla="*/ 1571625 w 2619375"/>
              <a:gd name="connsiteY3" fmla="*/ 113771 h 2241021"/>
              <a:gd name="connsiteX4" fmla="*/ 2016125 w 2619375"/>
              <a:gd name="connsiteY4" fmla="*/ 590021 h 2241021"/>
              <a:gd name="connsiteX5" fmla="*/ 2360083 w 2619375"/>
              <a:gd name="connsiteY5" fmla="*/ 1542521 h 2241021"/>
              <a:gd name="connsiteX6" fmla="*/ 2619375 w 2619375"/>
              <a:gd name="connsiteY6" fmla="*/ 2241021 h 2241021"/>
              <a:gd name="connsiteX0" fmla="*/ 0 w 2619375"/>
              <a:gd name="connsiteY0" fmla="*/ 2082271 h 2241021"/>
              <a:gd name="connsiteX1" fmla="*/ 365125 w 2619375"/>
              <a:gd name="connsiteY1" fmla="*/ 796396 h 2241021"/>
              <a:gd name="connsiteX2" fmla="*/ 968375 w 2619375"/>
              <a:gd name="connsiteY2" fmla="*/ 113771 h 2241021"/>
              <a:gd name="connsiteX3" fmla="*/ 1571625 w 2619375"/>
              <a:gd name="connsiteY3" fmla="*/ 113771 h 2241021"/>
              <a:gd name="connsiteX4" fmla="*/ 2016125 w 2619375"/>
              <a:gd name="connsiteY4" fmla="*/ 590021 h 2241021"/>
              <a:gd name="connsiteX5" fmla="*/ 2619375 w 2619375"/>
              <a:gd name="connsiteY5" fmla="*/ 2241021 h 2241021"/>
              <a:gd name="connsiteX0" fmla="*/ 0 w 2619375"/>
              <a:gd name="connsiteY0" fmla="*/ 2082271 h 2241021"/>
              <a:gd name="connsiteX1" fmla="*/ 365125 w 2619375"/>
              <a:gd name="connsiteY1" fmla="*/ 796396 h 2241021"/>
              <a:gd name="connsiteX2" fmla="*/ 968375 w 2619375"/>
              <a:gd name="connsiteY2" fmla="*/ 113771 h 2241021"/>
              <a:gd name="connsiteX3" fmla="*/ 1571625 w 2619375"/>
              <a:gd name="connsiteY3" fmla="*/ 113771 h 2241021"/>
              <a:gd name="connsiteX4" fmla="*/ 2016125 w 2619375"/>
              <a:gd name="connsiteY4" fmla="*/ 590021 h 2241021"/>
              <a:gd name="connsiteX5" fmla="*/ 2619375 w 2619375"/>
              <a:gd name="connsiteY5" fmla="*/ 2241021 h 2241021"/>
              <a:gd name="connsiteX0" fmla="*/ 0 w 2619375"/>
              <a:gd name="connsiteY0" fmla="*/ 2082271 h 2241021"/>
              <a:gd name="connsiteX1" fmla="*/ 365125 w 2619375"/>
              <a:gd name="connsiteY1" fmla="*/ 796396 h 2241021"/>
              <a:gd name="connsiteX2" fmla="*/ 968375 w 2619375"/>
              <a:gd name="connsiteY2" fmla="*/ 113771 h 2241021"/>
              <a:gd name="connsiteX3" fmla="*/ 1571625 w 2619375"/>
              <a:gd name="connsiteY3" fmla="*/ 113771 h 2241021"/>
              <a:gd name="connsiteX4" fmla="*/ 2016125 w 2619375"/>
              <a:gd name="connsiteY4" fmla="*/ 590021 h 2241021"/>
              <a:gd name="connsiteX5" fmla="*/ 2619375 w 2619375"/>
              <a:gd name="connsiteY5" fmla="*/ 2241021 h 2241021"/>
              <a:gd name="connsiteX0" fmla="*/ 60853 w 2680228"/>
              <a:gd name="connsiteY0" fmla="*/ 2082271 h 2264834"/>
              <a:gd name="connsiteX1" fmla="*/ 60854 w 2680228"/>
              <a:gd name="connsiteY1" fmla="*/ 2050521 h 2264834"/>
              <a:gd name="connsiteX2" fmla="*/ 425978 w 2680228"/>
              <a:gd name="connsiteY2" fmla="*/ 796396 h 2264834"/>
              <a:gd name="connsiteX3" fmla="*/ 1029228 w 2680228"/>
              <a:gd name="connsiteY3" fmla="*/ 113771 h 2264834"/>
              <a:gd name="connsiteX4" fmla="*/ 1632478 w 2680228"/>
              <a:gd name="connsiteY4" fmla="*/ 113771 h 2264834"/>
              <a:gd name="connsiteX5" fmla="*/ 2076978 w 2680228"/>
              <a:gd name="connsiteY5" fmla="*/ 590021 h 2264834"/>
              <a:gd name="connsiteX6" fmla="*/ 2680228 w 2680228"/>
              <a:gd name="connsiteY6" fmla="*/ 2241021 h 2264834"/>
              <a:gd name="connsiteX0" fmla="*/ 60853 w 2680228"/>
              <a:gd name="connsiteY0" fmla="*/ 2082271 h 2264834"/>
              <a:gd name="connsiteX1" fmla="*/ 60854 w 2680228"/>
              <a:gd name="connsiteY1" fmla="*/ 2050521 h 2264834"/>
              <a:gd name="connsiteX2" fmla="*/ 425978 w 2680228"/>
              <a:gd name="connsiteY2" fmla="*/ 796396 h 2264834"/>
              <a:gd name="connsiteX3" fmla="*/ 1029228 w 2680228"/>
              <a:gd name="connsiteY3" fmla="*/ 113771 h 2264834"/>
              <a:gd name="connsiteX4" fmla="*/ 1632478 w 2680228"/>
              <a:gd name="connsiteY4" fmla="*/ 113771 h 2264834"/>
              <a:gd name="connsiteX5" fmla="*/ 2076978 w 2680228"/>
              <a:gd name="connsiteY5" fmla="*/ 590021 h 2264834"/>
              <a:gd name="connsiteX6" fmla="*/ 2092854 w 2680228"/>
              <a:gd name="connsiteY6" fmla="*/ 595327 h 2264834"/>
              <a:gd name="connsiteX7" fmla="*/ 2680228 w 2680228"/>
              <a:gd name="connsiteY7" fmla="*/ 2241021 h 2264834"/>
              <a:gd name="connsiteX0" fmla="*/ 60853 w 2680228"/>
              <a:gd name="connsiteY0" fmla="*/ 2082271 h 2264834"/>
              <a:gd name="connsiteX1" fmla="*/ 60854 w 2680228"/>
              <a:gd name="connsiteY1" fmla="*/ 2050521 h 2264834"/>
              <a:gd name="connsiteX2" fmla="*/ 425978 w 2680228"/>
              <a:gd name="connsiteY2" fmla="*/ 796396 h 2264834"/>
              <a:gd name="connsiteX3" fmla="*/ 1029228 w 2680228"/>
              <a:gd name="connsiteY3" fmla="*/ 113771 h 2264834"/>
              <a:gd name="connsiteX4" fmla="*/ 1632478 w 2680228"/>
              <a:gd name="connsiteY4" fmla="*/ 113771 h 2264834"/>
              <a:gd name="connsiteX5" fmla="*/ 2076978 w 2680228"/>
              <a:gd name="connsiteY5" fmla="*/ 590021 h 2264834"/>
              <a:gd name="connsiteX6" fmla="*/ 2299229 w 2680228"/>
              <a:gd name="connsiteY6" fmla="*/ 1087119 h 2264834"/>
              <a:gd name="connsiteX7" fmla="*/ 2680228 w 2680228"/>
              <a:gd name="connsiteY7" fmla="*/ 2241021 h 2264834"/>
              <a:gd name="connsiteX0" fmla="*/ 60853 w 2680228"/>
              <a:gd name="connsiteY0" fmla="*/ 2083976 h 2266539"/>
              <a:gd name="connsiteX1" fmla="*/ 60854 w 2680228"/>
              <a:gd name="connsiteY1" fmla="*/ 2052226 h 2266539"/>
              <a:gd name="connsiteX2" fmla="*/ 425978 w 2680228"/>
              <a:gd name="connsiteY2" fmla="*/ 798101 h 2266539"/>
              <a:gd name="connsiteX3" fmla="*/ 1029228 w 2680228"/>
              <a:gd name="connsiteY3" fmla="*/ 115476 h 2266539"/>
              <a:gd name="connsiteX4" fmla="*/ 1029229 w 2680228"/>
              <a:gd name="connsiteY4" fmla="*/ 105240 h 2266539"/>
              <a:gd name="connsiteX5" fmla="*/ 1632478 w 2680228"/>
              <a:gd name="connsiteY5" fmla="*/ 115476 h 2266539"/>
              <a:gd name="connsiteX6" fmla="*/ 2076978 w 2680228"/>
              <a:gd name="connsiteY6" fmla="*/ 591726 h 2266539"/>
              <a:gd name="connsiteX7" fmla="*/ 2299229 w 2680228"/>
              <a:gd name="connsiteY7" fmla="*/ 1088824 h 2266539"/>
              <a:gd name="connsiteX8" fmla="*/ 2680228 w 2680228"/>
              <a:gd name="connsiteY8" fmla="*/ 2242726 h 2266539"/>
              <a:gd name="connsiteX0" fmla="*/ 60853 w 2680228"/>
              <a:gd name="connsiteY0" fmla="*/ 2082271 h 2264834"/>
              <a:gd name="connsiteX1" fmla="*/ 60854 w 2680228"/>
              <a:gd name="connsiteY1" fmla="*/ 2050521 h 2264834"/>
              <a:gd name="connsiteX2" fmla="*/ 425978 w 2680228"/>
              <a:gd name="connsiteY2" fmla="*/ 796396 h 2264834"/>
              <a:gd name="connsiteX3" fmla="*/ 1029228 w 2680228"/>
              <a:gd name="connsiteY3" fmla="*/ 113771 h 2264834"/>
              <a:gd name="connsiteX4" fmla="*/ 1632478 w 2680228"/>
              <a:gd name="connsiteY4" fmla="*/ 113771 h 2264834"/>
              <a:gd name="connsiteX5" fmla="*/ 2076978 w 2680228"/>
              <a:gd name="connsiteY5" fmla="*/ 590021 h 2264834"/>
              <a:gd name="connsiteX6" fmla="*/ 2299229 w 2680228"/>
              <a:gd name="connsiteY6" fmla="*/ 1087119 h 2264834"/>
              <a:gd name="connsiteX7" fmla="*/ 2680228 w 2680228"/>
              <a:gd name="connsiteY7" fmla="*/ 2241021 h 2264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80228" h="2264834">
                <a:moveTo>
                  <a:pt x="60853" y="2082271"/>
                </a:moveTo>
                <a:cubicBezTo>
                  <a:pt x="60853" y="2076979"/>
                  <a:pt x="0" y="2264834"/>
                  <a:pt x="60854" y="2050521"/>
                </a:cubicBezTo>
                <a:cubicBezTo>
                  <a:pt x="121708" y="1836209"/>
                  <a:pt x="264582" y="1119188"/>
                  <a:pt x="425978" y="796396"/>
                </a:cubicBezTo>
                <a:cubicBezTo>
                  <a:pt x="587374" y="473604"/>
                  <a:pt x="828145" y="227542"/>
                  <a:pt x="1029228" y="113771"/>
                </a:cubicBezTo>
                <a:cubicBezTo>
                  <a:pt x="1230311" y="0"/>
                  <a:pt x="1457853" y="34396"/>
                  <a:pt x="1632478" y="113771"/>
                </a:cubicBezTo>
                <a:cubicBezTo>
                  <a:pt x="1807103" y="193146"/>
                  <a:pt x="1965853" y="427796"/>
                  <a:pt x="2076978" y="590021"/>
                </a:cubicBezTo>
                <a:cubicBezTo>
                  <a:pt x="2188103" y="752246"/>
                  <a:pt x="2198687" y="811953"/>
                  <a:pt x="2299229" y="1087119"/>
                </a:cubicBezTo>
                <a:cubicBezTo>
                  <a:pt x="2399771" y="1362285"/>
                  <a:pt x="2582332" y="1966739"/>
                  <a:pt x="2680228" y="2241021"/>
                </a:cubicBezTo>
              </a:path>
            </a:pathLst>
          </a:cu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2177521" y="2000250"/>
            <a:ext cx="2680228" cy="2389189"/>
          </a:xfrm>
          <a:custGeom>
            <a:avLst/>
            <a:gdLst>
              <a:gd name="connsiteX0" fmla="*/ 0 w 2672292"/>
              <a:gd name="connsiteY0" fmla="*/ 1968500 h 2209271"/>
              <a:gd name="connsiteX1" fmla="*/ 365125 w 2672292"/>
              <a:gd name="connsiteY1" fmla="*/ 682625 h 2209271"/>
              <a:gd name="connsiteX2" fmla="*/ 968375 w 2672292"/>
              <a:gd name="connsiteY2" fmla="*/ 0 h 2209271"/>
              <a:gd name="connsiteX3" fmla="*/ 2016125 w 2672292"/>
              <a:gd name="connsiteY3" fmla="*/ 682625 h 2209271"/>
              <a:gd name="connsiteX4" fmla="*/ 2571750 w 2672292"/>
              <a:gd name="connsiteY4" fmla="*/ 1968500 h 2209271"/>
              <a:gd name="connsiteX5" fmla="*/ 2619375 w 2672292"/>
              <a:gd name="connsiteY5" fmla="*/ 2127250 h 2209271"/>
              <a:gd name="connsiteX0" fmla="*/ 0 w 2672292"/>
              <a:gd name="connsiteY0" fmla="*/ 2082271 h 2323042"/>
              <a:gd name="connsiteX1" fmla="*/ 365125 w 2672292"/>
              <a:gd name="connsiteY1" fmla="*/ 796396 h 2323042"/>
              <a:gd name="connsiteX2" fmla="*/ 968375 w 2672292"/>
              <a:gd name="connsiteY2" fmla="*/ 113771 h 2323042"/>
              <a:gd name="connsiteX3" fmla="*/ 1571625 w 2672292"/>
              <a:gd name="connsiteY3" fmla="*/ 113771 h 2323042"/>
              <a:gd name="connsiteX4" fmla="*/ 2016125 w 2672292"/>
              <a:gd name="connsiteY4" fmla="*/ 796396 h 2323042"/>
              <a:gd name="connsiteX5" fmla="*/ 2571750 w 2672292"/>
              <a:gd name="connsiteY5" fmla="*/ 2082271 h 2323042"/>
              <a:gd name="connsiteX6" fmla="*/ 2619375 w 2672292"/>
              <a:gd name="connsiteY6" fmla="*/ 2241021 h 2323042"/>
              <a:gd name="connsiteX0" fmla="*/ 0 w 2672292"/>
              <a:gd name="connsiteY0" fmla="*/ 2082271 h 2357437"/>
              <a:gd name="connsiteX1" fmla="*/ 365125 w 2672292"/>
              <a:gd name="connsiteY1" fmla="*/ 796396 h 2357437"/>
              <a:gd name="connsiteX2" fmla="*/ 968375 w 2672292"/>
              <a:gd name="connsiteY2" fmla="*/ 113771 h 2357437"/>
              <a:gd name="connsiteX3" fmla="*/ 1571625 w 2672292"/>
              <a:gd name="connsiteY3" fmla="*/ 113771 h 2357437"/>
              <a:gd name="connsiteX4" fmla="*/ 2016125 w 2672292"/>
              <a:gd name="connsiteY4" fmla="*/ 590021 h 2357437"/>
              <a:gd name="connsiteX5" fmla="*/ 2571750 w 2672292"/>
              <a:gd name="connsiteY5" fmla="*/ 2082271 h 2357437"/>
              <a:gd name="connsiteX6" fmla="*/ 2619375 w 2672292"/>
              <a:gd name="connsiteY6" fmla="*/ 2241021 h 2357437"/>
              <a:gd name="connsiteX0" fmla="*/ 0 w 2619375"/>
              <a:gd name="connsiteY0" fmla="*/ 2082271 h 2241021"/>
              <a:gd name="connsiteX1" fmla="*/ 365125 w 2619375"/>
              <a:gd name="connsiteY1" fmla="*/ 796396 h 2241021"/>
              <a:gd name="connsiteX2" fmla="*/ 968375 w 2619375"/>
              <a:gd name="connsiteY2" fmla="*/ 113771 h 2241021"/>
              <a:gd name="connsiteX3" fmla="*/ 1571625 w 2619375"/>
              <a:gd name="connsiteY3" fmla="*/ 113771 h 2241021"/>
              <a:gd name="connsiteX4" fmla="*/ 2016125 w 2619375"/>
              <a:gd name="connsiteY4" fmla="*/ 590021 h 2241021"/>
              <a:gd name="connsiteX5" fmla="*/ 2360083 w 2619375"/>
              <a:gd name="connsiteY5" fmla="*/ 1542521 h 2241021"/>
              <a:gd name="connsiteX6" fmla="*/ 2619375 w 2619375"/>
              <a:gd name="connsiteY6" fmla="*/ 2241021 h 2241021"/>
              <a:gd name="connsiteX0" fmla="*/ 0 w 2619375"/>
              <a:gd name="connsiteY0" fmla="*/ 2082271 h 2241021"/>
              <a:gd name="connsiteX1" fmla="*/ 365125 w 2619375"/>
              <a:gd name="connsiteY1" fmla="*/ 796396 h 2241021"/>
              <a:gd name="connsiteX2" fmla="*/ 968375 w 2619375"/>
              <a:gd name="connsiteY2" fmla="*/ 113771 h 2241021"/>
              <a:gd name="connsiteX3" fmla="*/ 1571625 w 2619375"/>
              <a:gd name="connsiteY3" fmla="*/ 113771 h 2241021"/>
              <a:gd name="connsiteX4" fmla="*/ 2016125 w 2619375"/>
              <a:gd name="connsiteY4" fmla="*/ 590021 h 2241021"/>
              <a:gd name="connsiteX5" fmla="*/ 2619375 w 2619375"/>
              <a:gd name="connsiteY5" fmla="*/ 2241021 h 2241021"/>
              <a:gd name="connsiteX0" fmla="*/ 0 w 2619375"/>
              <a:gd name="connsiteY0" fmla="*/ 2082271 h 2241021"/>
              <a:gd name="connsiteX1" fmla="*/ 365125 w 2619375"/>
              <a:gd name="connsiteY1" fmla="*/ 796396 h 2241021"/>
              <a:gd name="connsiteX2" fmla="*/ 968375 w 2619375"/>
              <a:gd name="connsiteY2" fmla="*/ 113771 h 2241021"/>
              <a:gd name="connsiteX3" fmla="*/ 1571625 w 2619375"/>
              <a:gd name="connsiteY3" fmla="*/ 113771 h 2241021"/>
              <a:gd name="connsiteX4" fmla="*/ 2016125 w 2619375"/>
              <a:gd name="connsiteY4" fmla="*/ 590021 h 2241021"/>
              <a:gd name="connsiteX5" fmla="*/ 2619375 w 2619375"/>
              <a:gd name="connsiteY5" fmla="*/ 2241021 h 2241021"/>
              <a:gd name="connsiteX0" fmla="*/ 0 w 2619375"/>
              <a:gd name="connsiteY0" fmla="*/ 2082271 h 2241021"/>
              <a:gd name="connsiteX1" fmla="*/ 365125 w 2619375"/>
              <a:gd name="connsiteY1" fmla="*/ 796396 h 2241021"/>
              <a:gd name="connsiteX2" fmla="*/ 968375 w 2619375"/>
              <a:gd name="connsiteY2" fmla="*/ 113771 h 2241021"/>
              <a:gd name="connsiteX3" fmla="*/ 1571625 w 2619375"/>
              <a:gd name="connsiteY3" fmla="*/ 113771 h 2241021"/>
              <a:gd name="connsiteX4" fmla="*/ 2016125 w 2619375"/>
              <a:gd name="connsiteY4" fmla="*/ 590021 h 2241021"/>
              <a:gd name="connsiteX5" fmla="*/ 2619375 w 2619375"/>
              <a:gd name="connsiteY5" fmla="*/ 2241021 h 2241021"/>
              <a:gd name="connsiteX0" fmla="*/ 60853 w 2680228"/>
              <a:gd name="connsiteY0" fmla="*/ 2082271 h 2264834"/>
              <a:gd name="connsiteX1" fmla="*/ 60854 w 2680228"/>
              <a:gd name="connsiteY1" fmla="*/ 2050521 h 2264834"/>
              <a:gd name="connsiteX2" fmla="*/ 425978 w 2680228"/>
              <a:gd name="connsiteY2" fmla="*/ 796396 h 2264834"/>
              <a:gd name="connsiteX3" fmla="*/ 1029228 w 2680228"/>
              <a:gd name="connsiteY3" fmla="*/ 113771 h 2264834"/>
              <a:gd name="connsiteX4" fmla="*/ 1632478 w 2680228"/>
              <a:gd name="connsiteY4" fmla="*/ 113771 h 2264834"/>
              <a:gd name="connsiteX5" fmla="*/ 2076978 w 2680228"/>
              <a:gd name="connsiteY5" fmla="*/ 590021 h 2264834"/>
              <a:gd name="connsiteX6" fmla="*/ 2680228 w 2680228"/>
              <a:gd name="connsiteY6" fmla="*/ 2241021 h 2264834"/>
              <a:gd name="connsiteX0" fmla="*/ 60853 w 2680228"/>
              <a:gd name="connsiteY0" fmla="*/ 2082271 h 2264834"/>
              <a:gd name="connsiteX1" fmla="*/ 60854 w 2680228"/>
              <a:gd name="connsiteY1" fmla="*/ 2050521 h 2264834"/>
              <a:gd name="connsiteX2" fmla="*/ 425978 w 2680228"/>
              <a:gd name="connsiteY2" fmla="*/ 796396 h 2264834"/>
              <a:gd name="connsiteX3" fmla="*/ 1029228 w 2680228"/>
              <a:gd name="connsiteY3" fmla="*/ 113771 h 2264834"/>
              <a:gd name="connsiteX4" fmla="*/ 1632478 w 2680228"/>
              <a:gd name="connsiteY4" fmla="*/ 113771 h 2264834"/>
              <a:gd name="connsiteX5" fmla="*/ 2076978 w 2680228"/>
              <a:gd name="connsiteY5" fmla="*/ 590021 h 2264834"/>
              <a:gd name="connsiteX6" fmla="*/ 2092854 w 2680228"/>
              <a:gd name="connsiteY6" fmla="*/ 595327 h 2264834"/>
              <a:gd name="connsiteX7" fmla="*/ 2680228 w 2680228"/>
              <a:gd name="connsiteY7" fmla="*/ 2241021 h 2264834"/>
              <a:gd name="connsiteX0" fmla="*/ 60853 w 2680228"/>
              <a:gd name="connsiteY0" fmla="*/ 2082271 h 2264834"/>
              <a:gd name="connsiteX1" fmla="*/ 60854 w 2680228"/>
              <a:gd name="connsiteY1" fmla="*/ 2050521 h 2264834"/>
              <a:gd name="connsiteX2" fmla="*/ 425978 w 2680228"/>
              <a:gd name="connsiteY2" fmla="*/ 796396 h 2264834"/>
              <a:gd name="connsiteX3" fmla="*/ 1029228 w 2680228"/>
              <a:gd name="connsiteY3" fmla="*/ 113771 h 2264834"/>
              <a:gd name="connsiteX4" fmla="*/ 1632478 w 2680228"/>
              <a:gd name="connsiteY4" fmla="*/ 113771 h 2264834"/>
              <a:gd name="connsiteX5" fmla="*/ 2076978 w 2680228"/>
              <a:gd name="connsiteY5" fmla="*/ 590021 h 2264834"/>
              <a:gd name="connsiteX6" fmla="*/ 2299229 w 2680228"/>
              <a:gd name="connsiteY6" fmla="*/ 1087119 h 2264834"/>
              <a:gd name="connsiteX7" fmla="*/ 2680228 w 2680228"/>
              <a:gd name="connsiteY7" fmla="*/ 2241021 h 2264834"/>
              <a:gd name="connsiteX0" fmla="*/ 60853 w 2680228"/>
              <a:gd name="connsiteY0" fmla="*/ 2083976 h 2266539"/>
              <a:gd name="connsiteX1" fmla="*/ 60854 w 2680228"/>
              <a:gd name="connsiteY1" fmla="*/ 2052226 h 2266539"/>
              <a:gd name="connsiteX2" fmla="*/ 425978 w 2680228"/>
              <a:gd name="connsiteY2" fmla="*/ 798101 h 2266539"/>
              <a:gd name="connsiteX3" fmla="*/ 1029228 w 2680228"/>
              <a:gd name="connsiteY3" fmla="*/ 115476 h 2266539"/>
              <a:gd name="connsiteX4" fmla="*/ 1029229 w 2680228"/>
              <a:gd name="connsiteY4" fmla="*/ 105240 h 2266539"/>
              <a:gd name="connsiteX5" fmla="*/ 1632478 w 2680228"/>
              <a:gd name="connsiteY5" fmla="*/ 115476 h 2266539"/>
              <a:gd name="connsiteX6" fmla="*/ 2076978 w 2680228"/>
              <a:gd name="connsiteY6" fmla="*/ 591726 h 2266539"/>
              <a:gd name="connsiteX7" fmla="*/ 2299229 w 2680228"/>
              <a:gd name="connsiteY7" fmla="*/ 1088824 h 2266539"/>
              <a:gd name="connsiteX8" fmla="*/ 2680228 w 2680228"/>
              <a:gd name="connsiteY8" fmla="*/ 2242726 h 2266539"/>
              <a:gd name="connsiteX0" fmla="*/ 60853 w 2680228"/>
              <a:gd name="connsiteY0" fmla="*/ 2082271 h 2264834"/>
              <a:gd name="connsiteX1" fmla="*/ 60854 w 2680228"/>
              <a:gd name="connsiteY1" fmla="*/ 2050521 h 2264834"/>
              <a:gd name="connsiteX2" fmla="*/ 425978 w 2680228"/>
              <a:gd name="connsiteY2" fmla="*/ 796396 h 2264834"/>
              <a:gd name="connsiteX3" fmla="*/ 1029228 w 2680228"/>
              <a:gd name="connsiteY3" fmla="*/ 113771 h 2264834"/>
              <a:gd name="connsiteX4" fmla="*/ 1632478 w 2680228"/>
              <a:gd name="connsiteY4" fmla="*/ 113771 h 2264834"/>
              <a:gd name="connsiteX5" fmla="*/ 2076978 w 2680228"/>
              <a:gd name="connsiteY5" fmla="*/ 590021 h 2264834"/>
              <a:gd name="connsiteX6" fmla="*/ 2299229 w 2680228"/>
              <a:gd name="connsiteY6" fmla="*/ 1087119 h 2264834"/>
              <a:gd name="connsiteX7" fmla="*/ 2680228 w 2680228"/>
              <a:gd name="connsiteY7" fmla="*/ 2241021 h 2264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80228" h="2264834">
                <a:moveTo>
                  <a:pt x="60853" y="2082271"/>
                </a:moveTo>
                <a:cubicBezTo>
                  <a:pt x="60853" y="2076979"/>
                  <a:pt x="0" y="2264834"/>
                  <a:pt x="60854" y="2050521"/>
                </a:cubicBezTo>
                <a:cubicBezTo>
                  <a:pt x="121708" y="1836209"/>
                  <a:pt x="264582" y="1119188"/>
                  <a:pt x="425978" y="796396"/>
                </a:cubicBezTo>
                <a:cubicBezTo>
                  <a:pt x="587374" y="473604"/>
                  <a:pt x="828145" y="227542"/>
                  <a:pt x="1029228" y="113771"/>
                </a:cubicBezTo>
                <a:cubicBezTo>
                  <a:pt x="1230311" y="0"/>
                  <a:pt x="1457853" y="34396"/>
                  <a:pt x="1632478" y="113771"/>
                </a:cubicBezTo>
                <a:cubicBezTo>
                  <a:pt x="1807103" y="193146"/>
                  <a:pt x="1965853" y="427796"/>
                  <a:pt x="2076978" y="590021"/>
                </a:cubicBezTo>
                <a:cubicBezTo>
                  <a:pt x="2188103" y="752246"/>
                  <a:pt x="2198687" y="811953"/>
                  <a:pt x="2299229" y="1087119"/>
                </a:cubicBezTo>
                <a:cubicBezTo>
                  <a:pt x="2399771" y="1362285"/>
                  <a:pt x="2582332" y="1966739"/>
                  <a:pt x="2680228" y="2241021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2177521" y="3571875"/>
            <a:ext cx="2680228" cy="817564"/>
          </a:xfrm>
          <a:custGeom>
            <a:avLst/>
            <a:gdLst>
              <a:gd name="connsiteX0" fmla="*/ 0 w 2672292"/>
              <a:gd name="connsiteY0" fmla="*/ 1968500 h 2209271"/>
              <a:gd name="connsiteX1" fmla="*/ 365125 w 2672292"/>
              <a:gd name="connsiteY1" fmla="*/ 682625 h 2209271"/>
              <a:gd name="connsiteX2" fmla="*/ 968375 w 2672292"/>
              <a:gd name="connsiteY2" fmla="*/ 0 h 2209271"/>
              <a:gd name="connsiteX3" fmla="*/ 2016125 w 2672292"/>
              <a:gd name="connsiteY3" fmla="*/ 682625 h 2209271"/>
              <a:gd name="connsiteX4" fmla="*/ 2571750 w 2672292"/>
              <a:gd name="connsiteY4" fmla="*/ 1968500 h 2209271"/>
              <a:gd name="connsiteX5" fmla="*/ 2619375 w 2672292"/>
              <a:gd name="connsiteY5" fmla="*/ 2127250 h 2209271"/>
              <a:gd name="connsiteX0" fmla="*/ 0 w 2672292"/>
              <a:gd name="connsiteY0" fmla="*/ 2082271 h 2323042"/>
              <a:gd name="connsiteX1" fmla="*/ 365125 w 2672292"/>
              <a:gd name="connsiteY1" fmla="*/ 796396 h 2323042"/>
              <a:gd name="connsiteX2" fmla="*/ 968375 w 2672292"/>
              <a:gd name="connsiteY2" fmla="*/ 113771 h 2323042"/>
              <a:gd name="connsiteX3" fmla="*/ 1571625 w 2672292"/>
              <a:gd name="connsiteY3" fmla="*/ 113771 h 2323042"/>
              <a:gd name="connsiteX4" fmla="*/ 2016125 w 2672292"/>
              <a:gd name="connsiteY4" fmla="*/ 796396 h 2323042"/>
              <a:gd name="connsiteX5" fmla="*/ 2571750 w 2672292"/>
              <a:gd name="connsiteY5" fmla="*/ 2082271 h 2323042"/>
              <a:gd name="connsiteX6" fmla="*/ 2619375 w 2672292"/>
              <a:gd name="connsiteY6" fmla="*/ 2241021 h 2323042"/>
              <a:gd name="connsiteX0" fmla="*/ 0 w 2672292"/>
              <a:gd name="connsiteY0" fmla="*/ 2082271 h 2357437"/>
              <a:gd name="connsiteX1" fmla="*/ 365125 w 2672292"/>
              <a:gd name="connsiteY1" fmla="*/ 796396 h 2357437"/>
              <a:gd name="connsiteX2" fmla="*/ 968375 w 2672292"/>
              <a:gd name="connsiteY2" fmla="*/ 113771 h 2357437"/>
              <a:gd name="connsiteX3" fmla="*/ 1571625 w 2672292"/>
              <a:gd name="connsiteY3" fmla="*/ 113771 h 2357437"/>
              <a:gd name="connsiteX4" fmla="*/ 2016125 w 2672292"/>
              <a:gd name="connsiteY4" fmla="*/ 590021 h 2357437"/>
              <a:gd name="connsiteX5" fmla="*/ 2571750 w 2672292"/>
              <a:gd name="connsiteY5" fmla="*/ 2082271 h 2357437"/>
              <a:gd name="connsiteX6" fmla="*/ 2619375 w 2672292"/>
              <a:gd name="connsiteY6" fmla="*/ 2241021 h 2357437"/>
              <a:gd name="connsiteX0" fmla="*/ 0 w 2619375"/>
              <a:gd name="connsiteY0" fmla="*/ 2082271 h 2241021"/>
              <a:gd name="connsiteX1" fmla="*/ 365125 w 2619375"/>
              <a:gd name="connsiteY1" fmla="*/ 796396 h 2241021"/>
              <a:gd name="connsiteX2" fmla="*/ 968375 w 2619375"/>
              <a:gd name="connsiteY2" fmla="*/ 113771 h 2241021"/>
              <a:gd name="connsiteX3" fmla="*/ 1571625 w 2619375"/>
              <a:gd name="connsiteY3" fmla="*/ 113771 h 2241021"/>
              <a:gd name="connsiteX4" fmla="*/ 2016125 w 2619375"/>
              <a:gd name="connsiteY4" fmla="*/ 590021 h 2241021"/>
              <a:gd name="connsiteX5" fmla="*/ 2360083 w 2619375"/>
              <a:gd name="connsiteY5" fmla="*/ 1542521 h 2241021"/>
              <a:gd name="connsiteX6" fmla="*/ 2619375 w 2619375"/>
              <a:gd name="connsiteY6" fmla="*/ 2241021 h 2241021"/>
              <a:gd name="connsiteX0" fmla="*/ 0 w 2619375"/>
              <a:gd name="connsiteY0" fmla="*/ 2082271 h 2241021"/>
              <a:gd name="connsiteX1" fmla="*/ 365125 w 2619375"/>
              <a:gd name="connsiteY1" fmla="*/ 796396 h 2241021"/>
              <a:gd name="connsiteX2" fmla="*/ 968375 w 2619375"/>
              <a:gd name="connsiteY2" fmla="*/ 113771 h 2241021"/>
              <a:gd name="connsiteX3" fmla="*/ 1571625 w 2619375"/>
              <a:gd name="connsiteY3" fmla="*/ 113771 h 2241021"/>
              <a:gd name="connsiteX4" fmla="*/ 2016125 w 2619375"/>
              <a:gd name="connsiteY4" fmla="*/ 590021 h 2241021"/>
              <a:gd name="connsiteX5" fmla="*/ 2619375 w 2619375"/>
              <a:gd name="connsiteY5" fmla="*/ 2241021 h 2241021"/>
              <a:gd name="connsiteX0" fmla="*/ 0 w 2619375"/>
              <a:gd name="connsiteY0" fmla="*/ 2082271 h 2241021"/>
              <a:gd name="connsiteX1" fmla="*/ 365125 w 2619375"/>
              <a:gd name="connsiteY1" fmla="*/ 796396 h 2241021"/>
              <a:gd name="connsiteX2" fmla="*/ 968375 w 2619375"/>
              <a:gd name="connsiteY2" fmla="*/ 113771 h 2241021"/>
              <a:gd name="connsiteX3" fmla="*/ 1571625 w 2619375"/>
              <a:gd name="connsiteY3" fmla="*/ 113771 h 2241021"/>
              <a:gd name="connsiteX4" fmla="*/ 2016125 w 2619375"/>
              <a:gd name="connsiteY4" fmla="*/ 590021 h 2241021"/>
              <a:gd name="connsiteX5" fmla="*/ 2619375 w 2619375"/>
              <a:gd name="connsiteY5" fmla="*/ 2241021 h 2241021"/>
              <a:gd name="connsiteX0" fmla="*/ 0 w 2619375"/>
              <a:gd name="connsiteY0" fmla="*/ 2082271 h 2241021"/>
              <a:gd name="connsiteX1" fmla="*/ 365125 w 2619375"/>
              <a:gd name="connsiteY1" fmla="*/ 796396 h 2241021"/>
              <a:gd name="connsiteX2" fmla="*/ 968375 w 2619375"/>
              <a:gd name="connsiteY2" fmla="*/ 113771 h 2241021"/>
              <a:gd name="connsiteX3" fmla="*/ 1571625 w 2619375"/>
              <a:gd name="connsiteY3" fmla="*/ 113771 h 2241021"/>
              <a:gd name="connsiteX4" fmla="*/ 2016125 w 2619375"/>
              <a:gd name="connsiteY4" fmla="*/ 590021 h 2241021"/>
              <a:gd name="connsiteX5" fmla="*/ 2619375 w 2619375"/>
              <a:gd name="connsiteY5" fmla="*/ 2241021 h 2241021"/>
              <a:gd name="connsiteX0" fmla="*/ 60853 w 2680228"/>
              <a:gd name="connsiteY0" fmla="*/ 2082271 h 2264834"/>
              <a:gd name="connsiteX1" fmla="*/ 60854 w 2680228"/>
              <a:gd name="connsiteY1" fmla="*/ 2050521 h 2264834"/>
              <a:gd name="connsiteX2" fmla="*/ 425978 w 2680228"/>
              <a:gd name="connsiteY2" fmla="*/ 796396 h 2264834"/>
              <a:gd name="connsiteX3" fmla="*/ 1029228 w 2680228"/>
              <a:gd name="connsiteY3" fmla="*/ 113771 h 2264834"/>
              <a:gd name="connsiteX4" fmla="*/ 1632478 w 2680228"/>
              <a:gd name="connsiteY4" fmla="*/ 113771 h 2264834"/>
              <a:gd name="connsiteX5" fmla="*/ 2076978 w 2680228"/>
              <a:gd name="connsiteY5" fmla="*/ 590021 h 2264834"/>
              <a:gd name="connsiteX6" fmla="*/ 2680228 w 2680228"/>
              <a:gd name="connsiteY6" fmla="*/ 2241021 h 2264834"/>
              <a:gd name="connsiteX0" fmla="*/ 60853 w 2680228"/>
              <a:gd name="connsiteY0" fmla="*/ 2082271 h 2264834"/>
              <a:gd name="connsiteX1" fmla="*/ 60854 w 2680228"/>
              <a:gd name="connsiteY1" fmla="*/ 2050521 h 2264834"/>
              <a:gd name="connsiteX2" fmla="*/ 425978 w 2680228"/>
              <a:gd name="connsiteY2" fmla="*/ 796396 h 2264834"/>
              <a:gd name="connsiteX3" fmla="*/ 1029228 w 2680228"/>
              <a:gd name="connsiteY3" fmla="*/ 113771 h 2264834"/>
              <a:gd name="connsiteX4" fmla="*/ 1632478 w 2680228"/>
              <a:gd name="connsiteY4" fmla="*/ 113771 h 2264834"/>
              <a:gd name="connsiteX5" fmla="*/ 2076978 w 2680228"/>
              <a:gd name="connsiteY5" fmla="*/ 590021 h 2264834"/>
              <a:gd name="connsiteX6" fmla="*/ 2092854 w 2680228"/>
              <a:gd name="connsiteY6" fmla="*/ 595327 h 2264834"/>
              <a:gd name="connsiteX7" fmla="*/ 2680228 w 2680228"/>
              <a:gd name="connsiteY7" fmla="*/ 2241021 h 2264834"/>
              <a:gd name="connsiteX0" fmla="*/ 60853 w 2680228"/>
              <a:gd name="connsiteY0" fmla="*/ 2082271 h 2264834"/>
              <a:gd name="connsiteX1" fmla="*/ 60854 w 2680228"/>
              <a:gd name="connsiteY1" fmla="*/ 2050521 h 2264834"/>
              <a:gd name="connsiteX2" fmla="*/ 425978 w 2680228"/>
              <a:gd name="connsiteY2" fmla="*/ 796396 h 2264834"/>
              <a:gd name="connsiteX3" fmla="*/ 1029228 w 2680228"/>
              <a:gd name="connsiteY3" fmla="*/ 113771 h 2264834"/>
              <a:gd name="connsiteX4" fmla="*/ 1632478 w 2680228"/>
              <a:gd name="connsiteY4" fmla="*/ 113771 h 2264834"/>
              <a:gd name="connsiteX5" fmla="*/ 2076978 w 2680228"/>
              <a:gd name="connsiteY5" fmla="*/ 590021 h 2264834"/>
              <a:gd name="connsiteX6" fmla="*/ 2299229 w 2680228"/>
              <a:gd name="connsiteY6" fmla="*/ 1087119 h 2264834"/>
              <a:gd name="connsiteX7" fmla="*/ 2680228 w 2680228"/>
              <a:gd name="connsiteY7" fmla="*/ 2241021 h 2264834"/>
              <a:gd name="connsiteX0" fmla="*/ 60853 w 2680228"/>
              <a:gd name="connsiteY0" fmla="*/ 2083976 h 2266539"/>
              <a:gd name="connsiteX1" fmla="*/ 60854 w 2680228"/>
              <a:gd name="connsiteY1" fmla="*/ 2052226 h 2266539"/>
              <a:gd name="connsiteX2" fmla="*/ 425978 w 2680228"/>
              <a:gd name="connsiteY2" fmla="*/ 798101 h 2266539"/>
              <a:gd name="connsiteX3" fmla="*/ 1029228 w 2680228"/>
              <a:gd name="connsiteY3" fmla="*/ 115476 h 2266539"/>
              <a:gd name="connsiteX4" fmla="*/ 1029229 w 2680228"/>
              <a:gd name="connsiteY4" fmla="*/ 105240 h 2266539"/>
              <a:gd name="connsiteX5" fmla="*/ 1632478 w 2680228"/>
              <a:gd name="connsiteY5" fmla="*/ 115476 h 2266539"/>
              <a:gd name="connsiteX6" fmla="*/ 2076978 w 2680228"/>
              <a:gd name="connsiteY6" fmla="*/ 591726 h 2266539"/>
              <a:gd name="connsiteX7" fmla="*/ 2299229 w 2680228"/>
              <a:gd name="connsiteY7" fmla="*/ 1088824 h 2266539"/>
              <a:gd name="connsiteX8" fmla="*/ 2680228 w 2680228"/>
              <a:gd name="connsiteY8" fmla="*/ 2242726 h 2266539"/>
              <a:gd name="connsiteX0" fmla="*/ 60853 w 2680228"/>
              <a:gd name="connsiteY0" fmla="*/ 2082271 h 2264834"/>
              <a:gd name="connsiteX1" fmla="*/ 60854 w 2680228"/>
              <a:gd name="connsiteY1" fmla="*/ 2050521 h 2264834"/>
              <a:gd name="connsiteX2" fmla="*/ 425978 w 2680228"/>
              <a:gd name="connsiteY2" fmla="*/ 796396 h 2264834"/>
              <a:gd name="connsiteX3" fmla="*/ 1029228 w 2680228"/>
              <a:gd name="connsiteY3" fmla="*/ 113771 h 2264834"/>
              <a:gd name="connsiteX4" fmla="*/ 1632478 w 2680228"/>
              <a:gd name="connsiteY4" fmla="*/ 113771 h 2264834"/>
              <a:gd name="connsiteX5" fmla="*/ 2076978 w 2680228"/>
              <a:gd name="connsiteY5" fmla="*/ 590021 h 2264834"/>
              <a:gd name="connsiteX6" fmla="*/ 2299229 w 2680228"/>
              <a:gd name="connsiteY6" fmla="*/ 1087119 h 2264834"/>
              <a:gd name="connsiteX7" fmla="*/ 2680228 w 2680228"/>
              <a:gd name="connsiteY7" fmla="*/ 2241021 h 2264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80228" h="2264834">
                <a:moveTo>
                  <a:pt x="60853" y="2082271"/>
                </a:moveTo>
                <a:cubicBezTo>
                  <a:pt x="60853" y="2076979"/>
                  <a:pt x="0" y="2264834"/>
                  <a:pt x="60854" y="2050521"/>
                </a:cubicBezTo>
                <a:cubicBezTo>
                  <a:pt x="121708" y="1836209"/>
                  <a:pt x="264582" y="1119188"/>
                  <a:pt x="425978" y="796396"/>
                </a:cubicBezTo>
                <a:cubicBezTo>
                  <a:pt x="587374" y="473604"/>
                  <a:pt x="828145" y="227542"/>
                  <a:pt x="1029228" y="113771"/>
                </a:cubicBezTo>
                <a:cubicBezTo>
                  <a:pt x="1230311" y="0"/>
                  <a:pt x="1457853" y="34396"/>
                  <a:pt x="1632478" y="113771"/>
                </a:cubicBezTo>
                <a:cubicBezTo>
                  <a:pt x="1807103" y="193146"/>
                  <a:pt x="1965853" y="427796"/>
                  <a:pt x="2076978" y="590021"/>
                </a:cubicBezTo>
                <a:cubicBezTo>
                  <a:pt x="2188103" y="752246"/>
                  <a:pt x="2198687" y="811953"/>
                  <a:pt x="2299229" y="1087119"/>
                </a:cubicBezTo>
                <a:cubicBezTo>
                  <a:pt x="2399771" y="1362285"/>
                  <a:pt x="2582332" y="1966739"/>
                  <a:pt x="2680228" y="2241021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2177521" y="1190625"/>
            <a:ext cx="2680228" cy="3198814"/>
          </a:xfrm>
          <a:custGeom>
            <a:avLst/>
            <a:gdLst>
              <a:gd name="connsiteX0" fmla="*/ 0 w 2672292"/>
              <a:gd name="connsiteY0" fmla="*/ 1968500 h 2209271"/>
              <a:gd name="connsiteX1" fmla="*/ 365125 w 2672292"/>
              <a:gd name="connsiteY1" fmla="*/ 682625 h 2209271"/>
              <a:gd name="connsiteX2" fmla="*/ 968375 w 2672292"/>
              <a:gd name="connsiteY2" fmla="*/ 0 h 2209271"/>
              <a:gd name="connsiteX3" fmla="*/ 2016125 w 2672292"/>
              <a:gd name="connsiteY3" fmla="*/ 682625 h 2209271"/>
              <a:gd name="connsiteX4" fmla="*/ 2571750 w 2672292"/>
              <a:gd name="connsiteY4" fmla="*/ 1968500 h 2209271"/>
              <a:gd name="connsiteX5" fmla="*/ 2619375 w 2672292"/>
              <a:gd name="connsiteY5" fmla="*/ 2127250 h 2209271"/>
              <a:gd name="connsiteX0" fmla="*/ 0 w 2672292"/>
              <a:gd name="connsiteY0" fmla="*/ 2082271 h 2323042"/>
              <a:gd name="connsiteX1" fmla="*/ 365125 w 2672292"/>
              <a:gd name="connsiteY1" fmla="*/ 796396 h 2323042"/>
              <a:gd name="connsiteX2" fmla="*/ 968375 w 2672292"/>
              <a:gd name="connsiteY2" fmla="*/ 113771 h 2323042"/>
              <a:gd name="connsiteX3" fmla="*/ 1571625 w 2672292"/>
              <a:gd name="connsiteY3" fmla="*/ 113771 h 2323042"/>
              <a:gd name="connsiteX4" fmla="*/ 2016125 w 2672292"/>
              <a:gd name="connsiteY4" fmla="*/ 796396 h 2323042"/>
              <a:gd name="connsiteX5" fmla="*/ 2571750 w 2672292"/>
              <a:gd name="connsiteY5" fmla="*/ 2082271 h 2323042"/>
              <a:gd name="connsiteX6" fmla="*/ 2619375 w 2672292"/>
              <a:gd name="connsiteY6" fmla="*/ 2241021 h 2323042"/>
              <a:gd name="connsiteX0" fmla="*/ 0 w 2672292"/>
              <a:gd name="connsiteY0" fmla="*/ 2082271 h 2357437"/>
              <a:gd name="connsiteX1" fmla="*/ 365125 w 2672292"/>
              <a:gd name="connsiteY1" fmla="*/ 796396 h 2357437"/>
              <a:gd name="connsiteX2" fmla="*/ 968375 w 2672292"/>
              <a:gd name="connsiteY2" fmla="*/ 113771 h 2357437"/>
              <a:gd name="connsiteX3" fmla="*/ 1571625 w 2672292"/>
              <a:gd name="connsiteY3" fmla="*/ 113771 h 2357437"/>
              <a:gd name="connsiteX4" fmla="*/ 2016125 w 2672292"/>
              <a:gd name="connsiteY4" fmla="*/ 590021 h 2357437"/>
              <a:gd name="connsiteX5" fmla="*/ 2571750 w 2672292"/>
              <a:gd name="connsiteY5" fmla="*/ 2082271 h 2357437"/>
              <a:gd name="connsiteX6" fmla="*/ 2619375 w 2672292"/>
              <a:gd name="connsiteY6" fmla="*/ 2241021 h 2357437"/>
              <a:gd name="connsiteX0" fmla="*/ 0 w 2619375"/>
              <a:gd name="connsiteY0" fmla="*/ 2082271 h 2241021"/>
              <a:gd name="connsiteX1" fmla="*/ 365125 w 2619375"/>
              <a:gd name="connsiteY1" fmla="*/ 796396 h 2241021"/>
              <a:gd name="connsiteX2" fmla="*/ 968375 w 2619375"/>
              <a:gd name="connsiteY2" fmla="*/ 113771 h 2241021"/>
              <a:gd name="connsiteX3" fmla="*/ 1571625 w 2619375"/>
              <a:gd name="connsiteY3" fmla="*/ 113771 h 2241021"/>
              <a:gd name="connsiteX4" fmla="*/ 2016125 w 2619375"/>
              <a:gd name="connsiteY4" fmla="*/ 590021 h 2241021"/>
              <a:gd name="connsiteX5" fmla="*/ 2360083 w 2619375"/>
              <a:gd name="connsiteY5" fmla="*/ 1542521 h 2241021"/>
              <a:gd name="connsiteX6" fmla="*/ 2619375 w 2619375"/>
              <a:gd name="connsiteY6" fmla="*/ 2241021 h 2241021"/>
              <a:gd name="connsiteX0" fmla="*/ 0 w 2619375"/>
              <a:gd name="connsiteY0" fmla="*/ 2082271 h 2241021"/>
              <a:gd name="connsiteX1" fmla="*/ 365125 w 2619375"/>
              <a:gd name="connsiteY1" fmla="*/ 796396 h 2241021"/>
              <a:gd name="connsiteX2" fmla="*/ 968375 w 2619375"/>
              <a:gd name="connsiteY2" fmla="*/ 113771 h 2241021"/>
              <a:gd name="connsiteX3" fmla="*/ 1571625 w 2619375"/>
              <a:gd name="connsiteY3" fmla="*/ 113771 h 2241021"/>
              <a:gd name="connsiteX4" fmla="*/ 2016125 w 2619375"/>
              <a:gd name="connsiteY4" fmla="*/ 590021 h 2241021"/>
              <a:gd name="connsiteX5" fmla="*/ 2619375 w 2619375"/>
              <a:gd name="connsiteY5" fmla="*/ 2241021 h 2241021"/>
              <a:gd name="connsiteX0" fmla="*/ 0 w 2619375"/>
              <a:gd name="connsiteY0" fmla="*/ 2082271 h 2241021"/>
              <a:gd name="connsiteX1" fmla="*/ 365125 w 2619375"/>
              <a:gd name="connsiteY1" fmla="*/ 796396 h 2241021"/>
              <a:gd name="connsiteX2" fmla="*/ 968375 w 2619375"/>
              <a:gd name="connsiteY2" fmla="*/ 113771 h 2241021"/>
              <a:gd name="connsiteX3" fmla="*/ 1571625 w 2619375"/>
              <a:gd name="connsiteY3" fmla="*/ 113771 h 2241021"/>
              <a:gd name="connsiteX4" fmla="*/ 2016125 w 2619375"/>
              <a:gd name="connsiteY4" fmla="*/ 590021 h 2241021"/>
              <a:gd name="connsiteX5" fmla="*/ 2619375 w 2619375"/>
              <a:gd name="connsiteY5" fmla="*/ 2241021 h 2241021"/>
              <a:gd name="connsiteX0" fmla="*/ 0 w 2619375"/>
              <a:gd name="connsiteY0" fmla="*/ 2082271 h 2241021"/>
              <a:gd name="connsiteX1" fmla="*/ 365125 w 2619375"/>
              <a:gd name="connsiteY1" fmla="*/ 796396 h 2241021"/>
              <a:gd name="connsiteX2" fmla="*/ 968375 w 2619375"/>
              <a:gd name="connsiteY2" fmla="*/ 113771 h 2241021"/>
              <a:gd name="connsiteX3" fmla="*/ 1571625 w 2619375"/>
              <a:gd name="connsiteY3" fmla="*/ 113771 h 2241021"/>
              <a:gd name="connsiteX4" fmla="*/ 2016125 w 2619375"/>
              <a:gd name="connsiteY4" fmla="*/ 590021 h 2241021"/>
              <a:gd name="connsiteX5" fmla="*/ 2619375 w 2619375"/>
              <a:gd name="connsiteY5" fmla="*/ 2241021 h 2241021"/>
              <a:gd name="connsiteX0" fmla="*/ 60853 w 2680228"/>
              <a:gd name="connsiteY0" fmla="*/ 2082271 h 2264834"/>
              <a:gd name="connsiteX1" fmla="*/ 60854 w 2680228"/>
              <a:gd name="connsiteY1" fmla="*/ 2050521 h 2264834"/>
              <a:gd name="connsiteX2" fmla="*/ 425978 w 2680228"/>
              <a:gd name="connsiteY2" fmla="*/ 796396 h 2264834"/>
              <a:gd name="connsiteX3" fmla="*/ 1029228 w 2680228"/>
              <a:gd name="connsiteY3" fmla="*/ 113771 h 2264834"/>
              <a:gd name="connsiteX4" fmla="*/ 1632478 w 2680228"/>
              <a:gd name="connsiteY4" fmla="*/ 113771 h 2264834"/>
              <a:gd name="connsiteX5" fmla="*/ 2076978 w 2680228"/>
              <a:gd name="connsiteY5" fmla="*/ 590021 h 2264834"/>
              <a:gd name="connsiteX6" fmla="*/ 2680228 w 2680228"/>
              <a:gd name="connsiteY6" fmla="*/ 2241021 h 2264834"/>
              <a:gd name="connsiteX0" fmla="*/ 60853 w 2680228"/>
              <a:gd name="connsiteY0" fmla="*/ 2082271 h 2264834"/>
              <a:gd name="connsiteX1" fmla="*/ 60854 w 2680228"/>
              <a:gd name="connsiteY1" fmla="*/ 2050521 h 2264834"/>
              <a:gd name="connsiteX2" fmla="*/ 425978 w 2680228"/>
              <a:gd name="connsiteY2" fmla="*/ 796396 h 2264834"/>
              <a:gd name="connsiteX3" fmla="*/ 1029228 w 2680228"/>
              <a:gd name="connsiteY3" fmla="*/ 113771 h 2264834"/>
              <a:gd name="connsiteX4" fmla="*/ 1632478 w 2680228"/>
              <a:gd name="connsiteY4" fmla="*/ 113771 h 2264834"/>
              <a:gd name="connsiteX5" fmla="*/ 2076978 w 2680228"/>
              <a:gd name="connsiteY5" fmla="*/ 590021 h 2264834"/>
              <a:gd name="connsiteX6" fmla="*/ 2092854 w 2680228"/>
              <a:gd name="connsiteY6" fmla="*/ 595327 h 2264834"/>
              <a:gd name="connsiteX7" fmla="*/ 2680228 w 2680228"/>
              <a:gd name="connsiteY7" fmla="*/ 2241021 h 2264834"/>
              <a:gd name="connsiteX0" fmla="*/ 60853 w 2680228"/>
              <a:gd name="connsiteY0" fmla="*/ 2082271 h 2264834"/>
              <a:gd name="connsiteX1" fmla="*/ 60854 w 2680228"/>
              <a:gd name="connsiteY1" fmla="*/ 2050521 h 2264834"/>
              <a:gd name="connsiteX2" fmla="*/ 425978 w 2680228"/>
              <a:gd name="connsiteY2" fmla="*/ 796396 h 2264834"/>
              <a:gd name="connsiteX3" fmla="*/ 1029228 w 2680228"/>
              <a:gd name="connsiteY3" fmla="*/ 113771 h 2264834"/>
              <a:gd name="connsiteX4" fmla="*/ 1632478 w 2680228"/>
              <a:gd name="connsiteY4" fmla="*/ 113771 h 2264834"/>
              <a:gd name="connsiteX5" fmla="*/ 2076978 w 2680228"/>
              <a:gd name="connsiteY5" fmla="*/ 590021 h 2264834"/>
              <a:gd name="connsiteX6" fmla="*/ 2299229 w 2680228"/>
              <a:gd name="connsiteY6" fmla="*/ 1087119 h 2264834"/>
              <a:gd name="connsiteX7" fmla="*/ 2680228 w 2680228"/>
              <a:gd name="connsiteY7" fmla="*/ 2241021 h 2264834"/>
              <a:gd name="connsiteX0" fmla="*/ 60853 w 2680228"/>
              <a:gd name="connsiteY0" fmla="*/ 2083976 h 2266539"/>
              <a:gd name="connsiteX1" fmla="*/ 60854 w 2680228"/>
              <a:gd name="connsiteY1" fmla="*/ 2052226 h 2266539"/>
              <a:gd name="connsiteX2" fmla="*/ 425978 w 2680228"/>
              <a:gd name="connsiteY2" fmla="*/ 798101 h 2266539"/>
              <a:gd name="connsiteX3" fmla="*/ 1029228 w 2680228"/>
              <a:gd name="connsiteY3" fmla="*/ 115476 h 2266539"/>
              <a:gd name="connsiteX4" fmla="*/ 1029229 w 2680228"/>
              <a:gd name="connsiteY4" fmla="*/ 105240 h 2266539"/>
              <a:gd name="connsiteX5" fmla="*/ 1632478 w 2680228"/>
              <a:gd name="connsiteY5" fmla="*/ 115476 h 2266539"/>
              <a:gd name="connsiteX6" fmla="*/ 2076978 w 2680228"/>
              <a:gd name="connsiteY6" fmla="*/ 591726 h 2266539"/>
              <a:gd name="connsiteX7" fmla="*/ 2299229 w 2680228"/>
              <a:gd name="connsiteY7" fmla="*/ 1088824 h 2266539"/>
              <a:gd name="connsiteX8" fmla="*/ 2680228 w 2680228"/>
              <a:gd name="connsiteY8" fmla="*/ 2242726 h 2266539"/>
              <a:gd name="connsiteX0" fmla="*/ 60853 w 2680228"/>
              <a:gd name="connsiteY0" fmla="*/ 2082271 h 2264834"/>
              <a:gd name="connsiteX1" fmla="*/ 60854 w 2680228"/>
              <a:gd name="connsiteY1" fmla="*/ 2050521 h 2264834"/>
              <a:gd name="connsiteX2" fmla="*/ 425978 w 2680228"/>
              <a:gd name="connsiteY2" fmla="*/ 796396 h 2264834"/>
              <a:gd name="connsiteX3" fmla="*/ 1029228 w 2680228"/>
              <a:gd name="connsiteY3" fmla="*/ 113771 h 2264834"/>
              <a:gd name="connsiteX4" fmla="*/ 1632478 w 2680228"/>
              <a:gd name="connsiteY4" fmla="*/ 113771 h 2264834"/>
              <a:gd name="connsiteX5" fmla="*/ 2076978 w 2680228"/>
              <a:gd name="connsiteY5" fmla="*/ 590021 h 2264834"/>
              <a:gd name="connsiteX6" fmla="*/ 2299229 w 2680228"/>
              <a:gd name="connsiteY6" fmla="*/ 1087119 h 2264834"/>
              <a:gd name="connsiteX7" fmla="*/ 2680228 w 2680228"/>
              <a:gd name="connsiteY7" fmla="*/ 2241021 h 2264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80228" h="2264834">
                <a:moveTo>
                  <a:pt x="60853" y="2082271"/>
                </a:moveTo>
                <a:cubicBezTo>
                  <a:pt x="60853" y="2076979"/>
                  <a:pt x="0" y="2264834"/>
                  <a:pt x="60854" y="2050521"/>
                </a:cubicBezTo>
                <a:cubicBezTo>
                  <a:pt x="121708" y="1836209"/>
                  <a:pt x="264582" y="1119188"/>
                  <a:pt x="425978" y="796396"/>
                </a:cubicBezTo>
                <a:cubicBezTo>
                  <a:pt x="587374" y="473604"/>
                  <a:pt x="828145" y="227542"/>
                  <a:pt x="1029228" y="113771"/>
                </a:cubicBezTo>
                <a:cubicBezTo>
                  <a:pt x="1230311" y="0"/>
                  <a:pt x="1457853" y="34396"/>
                  <a:pt x="1632478" y="113771"/>
                </a:cubicBezTo>
                <a:cubicBezTo>
                  <a:pt x="1807103" y="193146"/>
                  <a:pt x="1965853" y="427796"/>
                  <a:pt x="2076978" y="590021"/>
                </a:cubicBezTo>
                <a:cubicBezTo>
                  <a:pt x="2188103" y="752246"/>
                  <a:pt x="2198687" y="811953"/>
                  <a:pt x="2299229" y="1087119"/>
                </a:cubicBezTo>
                <a:cubicBezTo>
                  <a:pt x="2399771" y="1362285"/>
                  <a:pt x="2582332" y="1966739"/>
                  <a:pt x="2680228" y="2241021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2177523" y="1190625"/>
            <a:ext cx="3458105" cy="31988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Fonction d’offre</a:t>
            </a:r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 rot="5400000" flipH="1" flipV="1">
            <a:off x="611981" y="3850481"/>
            <a:ext cx="3429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 flipV="1">
            <a:off x="2327275" y="5534025"/>
            <a:ext cx="4619625" cy="31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730375" y="2136774"/>
            <a:ext cx="595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latin typeface="Times New Roman"/>
                <a:cs typeface="Times New Roman"/>
              </a:rPr>
              <a:t>p</a:t>
            </a:r>
            <a:endParaRPr lang="fr-FR" sz="2400" i="1" dirty="0">
              <a:latin typeface="Times New Roman"/>
              <a:cs typeface="Times New Roman"/>
            </a:endParaRPr>
          </a:p>
        </p:txBody>
      </p:sp>
      <p:sp>
        <p:nvSpPr>
          <p:cNvPr id="10" name="Forme libre 9"/>
          <p:cNvSpPr/>
          <p:nvPr/>
        </p:nvSpPr>
        <p:spPr>
          <a:xfrm rot="296888">
            <a:off x="2809875" y="1417638"/>
            <a:ext cx="2209271" cy="3836987"/>
          </a:xfrm>
          <a:custGeom>
            <a:avLst/>
            <a:gdLst>
              <a:gd name="connsiteX0" fmla="*/ 0 w 2272771"/>
              <a:gd name="connsiteY0" fmla="*/ 3651250 h 3651250"/>
              <a:gd name="connsiteX1" fmla="*/ 1238250 w 2272771"/>
              <a:gd name="connsiteY1" fmla="*/ 3190875 h 3651250"/>
              <a:gd name="connsiteX2" fmla="*/ 2190750 w 2272771"/>
              <a:gd name="connsiteY2" fmla="*/ 2317750 h 3651250"/>
              <a:gd name="connsiteX3" fmla="*/ 1730375 w 2272771"/>
              <a:gd name="connsiteY3" fmla="*/ 1047750 h 3651250"/>
              <a:gd name="connsiteX4" fmla="*/ 142875 w 2272771"/>
              <a:gd name="connsiteY4" fmla="*/ 0 h 3651250"/>
              <a:gd name="connsiteX5" fmla="*/ 142875 w 2272771"/>
              <a:gd name="connsiteY5" fmla="*/ 0 h 365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72771" h="3651250">
                <a:moveTo>
                  <a:pt x="0" y="3651250"/>
                </a:moveTo>
                <a:cubicBezTo>
                  <a:pt x="436562" y="3532187"/>
                  <a:pt x="873125" y="3413125"/>
                  <a:pt x="1238250" y="3190875"/>
                </a:cubicBezTo>
                <a:cubicBezTo>
                  <a:pt x="1603375" y="2968625"/>
                  <a:pt x="2108729" y="2674938"/>
                  <a:pt x="2190750" y="2317750"/>
                </a:cubicBezTo>
                <a:cubicBezTo>
                  <a:pt x="2272771" y="1960563"/>
                  <a:pt x="2071688" y="1434042"/>
                  <a:pt x="1730375" y="1047750"/>
                </a:cubicBezTo>
                <a:cubicBezTo>
                  <a:pt x="1389063" y="661458"/>
                  <a:pt x="142875" y="0"/>
                  <a:pt x="142875" y="0"/>
                </a:cubicBezTo>
                <a:lnTo>
                  <a:pt x="142875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Equilibre</a:t>
            </a:r>
            <a:endParaRPr lang="fr-FR" dirty="0"/>
          </a:p>
        </p:txBody>
      </p:sp>
      <p:cxnSp>
        <p:nvCxnSpPr>
          <p:cNvPr id="4" name="Connecteur droit avec flèche 3"/>
          <p:cNvCxnSpPr/>
          <p:nvPr/>
        </p:nvCxnSpPr>
        <p:spPr>
          <a:xfrm rot="5400000" flipH="1" flipV="1">
            <a:off x="611981" y="3850481"/>
            <a:ext cx="3429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flipV="1">
            <a:off x="2327275" y="5534025"/>
            <a:ext cx="4619625" cy="31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Forme libre 5"/>
          <p:cNvSpPr/>
          <p:nvPr/>
        </p:nvSpPr>
        <p:spPr>
          <a:xfrm rot="296888">
            <a:off x="2809875" y="1417638"/>
            <a:ext cx="2209271" cy="3836987"/>
          </a:xfrm>
          <a:custGeom>
            <a:avLst/>
            <a:gdLst>
              <a:gd name="connsiteX0" fmla="*/ 0 w 2272771"/>
              <a:gd name="connsiteY0" fmla="*/ 3651250 h 3651250"/>
              <a:gd name="connsiteX1" fmla="*/ 1238250 w 2272771"/>
              <a:gd name="connsiteY1" fmla="*/ 3190875 h 3651250"/>
              <a:gd name="connsiteX2" fmla="*/ 2190750 w 2272771"/>
              <a:gd name="connsiteY2" fmla="*/ 2317750 h 3651250"/>
              <a:gd name="connsiteX3" fmla="*/ 1730375 w 2272771"/>
              <a:gd name="connsiteY3" fmla="*/ 1047750 h 3651250"/>
              <a:gd name="connsiteX4" fmla="*/ 142875 w 2272771"/>
              <a:gd name="connsiteY4" fmla="*/ 0 h 3651250"/>
              <a:gd name="connsiteX5" fmla="*/ 142875 w 2272771"/>
              <a:gd name="connsiteY5" fmla="*/ 0 h 365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72771" h="3651250">
                <a:moveTo>
                  <a:pt x="0" y="3651250"/>
                </a:moveTo>
                <a:cubicBezTo>
                  <a:pt x="436562" y="3532187"/>
                  <a:pt x="873125" y="3413125"/>
                  <a:pt x="1238250" y="3190875"/>
                </a:cubicBezTo>
                <a:cubicBezTo>
                  <a:pt x="1603375" y="2968625"/>
                  <a:pt x="2108729" y="2674938"/>
                  <a:pt x="2190750" y="2317750"/>
                </a:cubicBezTo>
                <a:cubicBezTo>
                  <a:pt x="2272771" y="1960563"/>
                  <a:pt x="2071688" y="1434042"/>
                  <a:pt x="1730375" y="1047750"/>
                </a:cubicBezTo>
                <a:cubicBezTo>
                  <a:pt x="1389063" y="661458"/>
                  <a:pt x="142875" y="0"/>
                  <a:pt x="142875" y="0"/>
                </a:cubicBezTo>
                <a:lnTo>
                  <a:pt x="142875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2476500" y="2873375"/>
            <a:ext cx="4413250" cy="2317750"/>
          </a:xfrm>
          <a:custGeom>
            <a:avLst/>
            <a:gdLst>
              <a:gd name="connsiteX0" fmla="*/ 0 w 4413250"/>
              <a:gd name="connsiteY0" fmla="*/ 0 h 2317750"/>
              <a:gd name="connsiteX1" fmla="*/ 1031875 w 4413250"/>
              <a:gd name="connsiteY1" fmla="*/ 1000125 h 2317750"/>
              <a:gd name="connsiteX2" fmla="*/ 1762125 w 4413250"/>
              <a:gd name="connsiteY2" fmla="*/ 1444625 h 2317750"/>
              <a:gd name="connsiteX3" fmla="*/ 4413250 w 4413250"/>
              <a:gd name="connsiteY3" fmla="*/ 2317750 h 231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13250" h="2317750">
                <a:moveTo>
                  <a:pt x="0" y="0"/>
                </a:moveTo>
                <a:cubicBezTo>
                  <a:pt x="369094" y="379677"/>
                  <a:pt x="738188" y="759354"/>
                  <a:pt x="1031875" y="1000125"/>
                </a:cubicBezTo>
                <a:cubicBezTo>
                  <a:pt x="1325563" y="1240896"/>
                  <a:pt x="1198563" y="1225021"/>
                  <a:pt x="1762125" y="1444625"/>
                </a:cubicBezTo>
                <a:cubicBezTo>
                  <a:pt x="2325687" y="1664229"/>
                  <a:pt x="4413250" y="2317750"/>
                  <a:pt x="4413250" y="231775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/>
        </p:nvSpPr>
        <p:spPr>
          <a:xfrm>
            <a:off x="2635250" y="1508125"/>
            <a:ext cx="4460875" cy="1857375"/>
          </a:xfrm>
          <a:custGeom>
            <a:avLst/>
            <a:gdLst>
              <a:gd name="connsiteX0" fmla="*/ 0 w 4460875"/>
              <a:gd name="connsiteY0" fmla="*/ 0 h 1857375"/>
              <a:gd name="connsiteX1" fmla="*/ 1095375 w 4460875"/>
              <a:gd name="connsiteY1" fmla="*/ 619125 h 1857375"/>
              <a:gd name="connsiteX2" fmla="*/ 3127375 w 4460875"/>
              <a:gd name="connsiteY2" fmla="*/ 1381125 h 1857375"/>
              <a:gd name="connsiteX3" fmla="*/ 4460875 w 4460875"/>
              <a:gd name="connsiteY3" fmla="*/ 1857375 h 1857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0875" h="1857375">
                <a:moveTo>
                  <a:pt x="0" y="0"/>
                </a:moveTo>
                <a:cubicBezTo>
                  <a:pt x="287073" y="194469"/>
                  <a:pt x="574146" y="388938"/>
                  <a:pt x="1095375" y="619125"/>
                </a:cubicBezTo>
                <a:cubicBezTo>
                  <a:pt x="1616604" y="849312"/>
                  <a:pt x="2566458" y="1174750"/>
                  <a:pt x="3127375" y="1381125"/>
                </a:cubicBezTo>
                <a:cubicBezTo>
                  <a:pt x="3688292" y="1587500"/>
                  <a:pt x="4460875" y="1857375"/>
                  <a:pt x="4460875" y="1857375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5905500" y="4683125"/>
            <a:ext cx="895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Efficace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5905500" y="2873375"/>
            <a:ext cx="74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Stress </a:t>
            </a:r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Régulation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Taxe sur le poisson : OK</a:t>
            </a:r>
          </a:p>
          <a:p>
            <a:r>
              <a:rPr lang="fr-FR" dirty="0" smtClean="0"/>
              <a:t>Taxe sur les bateaux : forfait ou taxe proportionnelle</a:t>
            </a:r>
          </a:p>
          <a:p>
            <a:r>
              <a:rPr lang="fr-FR" dirty="0" smtClean="0"/>
              <a:t>Quota 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Modèle écologique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/>
              <a:t>Une population (poissons) dont l’évolution est :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sz="2400" dirty="0" smtClean="0"/>
              <a:t>Quand </a:t>
            </a:r>
            <a:r>
              <a:rPr lang="fr-FR" sz="2400" i="1" dirty="0" smtClean="0">
                <a:latin typeface="Times New Roman"/>
                <a:cs typeface="Times New Roman"/>
              </a:rPr>
              <a:t>x </a:t>
            </a:r>
            <a:r>
              <a:rPr lang="fr-FR" sz="2400" dirty="0" smtClean="0">
                <a:cs typeface="Times New Roman"/>
              </a:rPr>
              <a:t>est petit, la croissance est exponentielle (proportionnelle à la population, mais elle est freinée lorsque  x devient grand (surpopulation…)</a:t>
            </a:r>
          </a:p>
          <a:p>
            <a:r>
              <a:rPr lang="fr-FR" sz="2400" dirty="0" smtClean="0">
                <a:cs typeface="Times New Roman"/>
              </a:rPr>
              <a:t>Deux équilibres :</a:t>
            </a:r>
            <a:r>
              <a:rPr lang="fr-FR" sz="2400" i="1" dirty="0" smtClean="0">
                <a:latin typeface="Times New Roman"/>
                <a:cs typeface="Times New Roman"/>
              </a:rPr>
              <a:t> x=0 </a:t>
            </a:r>
            <a:r>
              <a:rPr lang="fr-FR" sz="2400" dirty="0" smtClean="0">
                <a:cs typeface="Times New Roman"/>
              </a:rPr>
              <a:t>(extinction) </a:t>
            </a:r>
            <a:r>
              <a:rPr lang="fr-FR" sz="2400" i="1" dirty="0" smtClean="0">
                <a:latin typeface="Times New Roman"/>
                <a:cs typeface="Times New Roman"/>
              </a:rPr>
              <a:t>x=k </a:t>
            </a:r>
            <a:r>
              <a:rPr lang="fr-FR" sz="2400" dirty="0" smtClean="0">
                <a:cs typeface="Times New Roman"/>
              </a:rPr>
              <a:t>(population maximale</a:t>
            </a:r>
          </a:p>
          <a:p>
            <a:pPr lvl="1"/>
            <a:endParaRPr lang="fr-FR" dirty="0"/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3413277" y="2289174"/>
          <a:ext cx="1650848" cy="763825"/>
        </p:xfrm>
        <a:graphic>
          <a:graphicData uri="http://schemas.openxmlformats.org/presentationml/2006/ole">
            <p:oleObj spid="_x0000_s5122" name="Équation" r:id="rId3" imgW="850900" imgH="393700" progId="Equation.3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Fluctuations endogènes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2 périodes</a:t>
            </a:r>
          </a:p>
          <a:p>
            <a:r>
              <a:rPr lang="fr-FR" dirty="0" smtClean="0"/>
              <a:t>Jeune </a:t>
            </a:r>
            <a:endParaRPr lang="fr-FR" dirty="0"/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1989138" y="2709863"/>
          <a:ext cx="3535362" cy="1851467"/>
        </p:xfrm>
        <a:graphic>
          <a:graphicData uri="http://schemas.openxmlformats.org/presentationml/2006/ole">
            <p:oleObj spid="_x0000_s32770" name="Équation" r:id="rId3" imgW="1333500" imgH="69850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résolution</a:t>
            </a:r>
            <a:endParaRPr lang="fr-FR" dirty="0"/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3327399" y="1863209"/>
          <a:ext cx="3522663" cy="2300962"/>
        </p:xfrm>
        <a:graphic>
          <a:graphicData uri="http://schemas.openxmlformats.org/presentationml/2006/ole">
            <p:oleObj spid="_x0000_s34818" name="Équation" r:id="rId3" imgW="1562100" imgH="1117600" progId="Equation.3">
              <p:embed/>
            </p:oleObj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3327399" y="4718425"/>
          <a:ext cx="1976438" cy="365125"/>
        </p:xfrm>
        <a:graphic>
          <a:graphicData uri="http://schemas.openxmlformats.org/presentationml/2006/ole">
            <p:oleObj spid="_x0000_s34819" name="Équation" r:id="rId4" imgW="876300" imgH="177800" progId="Equation.3">
              <p:embed/>
            </p:oleObj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928722" y="1863209"/>
            <a:ext cx="10438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Jeune 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928722" y="4621885"/>
            <a:ext cx="973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vieux 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928722" y="5459710"/>
            <a:ext cx="14151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Equilibre </a:t>
            </a:r>
            <a:r>
              <a:rPr lang="fr-FR" dirty="0" smtClean="0"/>
              <a:t>:</a:t>
            </a:r>
            <a:endParaRPr lang="fr-FR" dirty="0"/>
          </a:p>
        </p:txBody>
      </p:sp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2998788" y="5530850"/>
          <a:ext cx="2635250" cy="417513"/>
        </p:xfrm>
        <a:graphic>
          <a:graphicData uri="http://schemas.openxmlformats.org/presentationml/2006/ole">
            <p:oleObj spid="_x0000_s34823" name="Équation" r:id="rId5" imgW="1168400" imgH="203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2646363" y="2339975"/>
          <a:ext cx="3263900" cy="2457450"/>
        </p:xfrm>
        <a:graphic>
          <a:graphicData uri="http://schemas.openxmlformats.org/presentationml/2006/ole">
            <p:oleObj spid="_x0000_s35845" name="Équation" r:id="rId3" imgW="1447800" imgH="1193800" progId="Equation.3">
              <p:embed/>
            </p:oleObj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809625" y="873125"/>
            <a:ext cx="1571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En posant :</a:t>
            </a:r>
            <a:endParaRPr lang="fr-FR" sz="2400" dirty="0"/>
          </a:p>
        </p:txBody>
      </p:sp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2646363" y="873125"/>
          <a:ext cx="1031875" cy="809625"/>
        </p:xfrm>
        <a:graphic>
          <a:graphicData uri="http://schemas.openxmlformats.org/presentationml/2006/ole">
            <p:oleObj spid="_x0000_s35846" name="Équation" r:id="rId4" imgW="457200" imgH="393700" progId="Equation.3">
              <p:embed/>
            </p:oleObj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962025" y="1878310"/>
            <a:ext cx="5010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On obtient  3 équations à 4 inconnues:</a:t>
            </a:r>
            <a:endParaRPr lang="fr-FR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962025" y="5365750"/>
            <a:ext cx="4139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L’équilibre  détermine p  en fonction de </a:t>
            </a:r>
            <a:r>
              <a:rPr lang="fr-FR" dirty="0" err="1" smtClean="0"/>
              <a:t>pe</a:t>
            </a:r>
            <a:endParaRPr lang="fr-F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2886075" y="809625"/>
          <a:ext cx="1774825" cy="1228725"/>
        </p:xfrm>
        <a:graphic>
          <a:graphicData uri="http://schemas.openxmlformats.org/presentationml/2006/ole">
            <p:oleObj spid="_x0000_s43010" name="Équation" r:id="rId3" imgW="787400" imgH="596900" progId="Equation.3">
              <p:embed/>
            </p:oleObj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031875" y="809625"/>
            <a:ext cx="14199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En posant</a:t>
            </a:r>
            <a:endParaRPr lang="fr-FR" sz="2400" dirty="0"/>
          </a:p>
        </p:txBody>
      </p:sp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3103563" y="2901950"/>
          <a:ext cx="2347912" cy="1333500"/>
        </p:xfrm>
        <a:graphic>
          <a:graphicData uri="http://schemas.openxmlformats.org/presentationml/2006/ole">
            <p:oleObj spid="_x0000_s43011" name="Équation" r:id="rId4" imgW="1041400" imgH="647700" progId="Equation.3">
              <p:embed/>
            </p:oleObj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031875" y="2170668"/>
            <a:ext cx="4316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La résolution des deux premières</a:t>
            </a:r>
            <a:endParaRPr lang="fr-FR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1254125" y="4420542"/>
            <a:ext cx="985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donne</a:t>
            </a:r>
            <a:r>
              <a:rPr lang="fr-FR" dirty="0" smtClean="0"/>
              <a:t>  </a:t>
            </a:r>
            <a:endParaRPr lang="fr-FR" dirty="0"/>
          </a:p>
        </p:txBody>
      </p:sp>
      <p:graphicFrame>
        <p:nvGraphicFramePr>
          <p:cNvPr id="9" name="Objet 8"/>
          <p:cNvGraphicFramePr>
            <a:graphicFrameLocks noChangeAspect="1"/>
          </p:cNvGraphicFramePr>
          <p:nvPr/>
        </p:nvGraphicFramePr>
        <p:xfrm>
          <a:off x="3103563" y="4504670"/>
          <a:ext cx="1557337" cy="377537"/>
        </p:xfrm>
        <a:graphic>
          <a:graphicData uri="http://schemas.openxmlformats.org/presentationml/2006/ole">
            <p:oleObj spid="_x0000_s43012" name="Équation" r:id="rId5" imgW="838200" imgH="203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66156" y="301625"/>
            <a:ext cx="8152592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L’équation 2 montre que </a:t>
            </a:r>
          </a:p>
          <a:p>
            <a:r>
              <a:rPr lang="fr-FR" sz="2400" dirty="0" smtClean="0"/>
              <a:t>sont de signes contraires épargne dans un cas, prêt dans l’autre.  </a:t>
            </a:r>
          </a:p>
          <a:p>
            <a:r>
              <a:rPr lang="fr-FR" sz="2400" dirty="0" smtClean="0"/>
              <a:t>A quelle condition </a:t>
            </a:r>
            <a:r>
              <a:rPr lang="fr-FR" sz="2800" i="1" dirty="0" smtClean="0">
                <a:latin typeface="Times New Roman"/>
                <a:cs typeface="Times New Roman"/>
              </a:rPr>
              <a:t>z</a:t>
            </a:r>
            <a:r>
              <a:rPr lang="fr-FR" sz="2400" baseline="-25000" dirty="0" smtClean="0"/>
              <a:t>1</a:t>
            </a:r>
            <a:r>
              <a:rPr lang="fr-FR" sz="2400" dirty="0" smtClean="0"/>
              <a:t> est négatif?</a:t>
            </a:r>
          </a:p>
          <a:p>
            <a:endParaRPr lang="fr-FR" dirty="0"/>
          </a:p>
        </p:txBody>
      </p:sp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3748669" y="365125"/>
          <a:ext cx="2028825" cy="376238"/>
        </p:xfrm>
        <a:graphic>
          <a:graphicData uri="http://schemas.openxmlformats.org/presentationml/2006/ole">
            <p:oleObj spid="_x0000_s41989" name="Équation" r:id="rId3" imgW="1092200" imgH="203200" progId="Equation.3">
              <p:embed/>
            </p:oleObj>
          </a:graphicData>
        </a:graphic>
      </p:graphicFrame>
      <p:graphicFrame>
        <p:nvGraphicFramePr>
          <p:cNvPr id="6" name="Objet 5"/>
          <p:cNvGraphicFramePr>
            <a:graphicFrameLocks noChangeAspect="1"/>
          </p:cNvGraphicFramePr>
          <p:nvPr/>
        </p:nvGraphicFramePr>
        <p:xfrm>
          <a:off x="2679700" y="1546225"/>
          <a:ext cx="2870200" cy="768350"/>
        </p:xfrm>
        <a:graphic>
          <a:graphicData uri="http://schemas.openxmlformats.org/presentationml/2006/ole">
            <p:oleObj spid="_x0000_s41990" name="Équation" r:id="rId4" imgW="1473200" imgH="393700" progId="Equation.3">
              <p:embed/>
            </p:oleObj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571500" y="2301875"/>
            <a:ext cx="3104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 smtClean="0"/>
              <a:t>Linéarisons</a:t>
            </a:r>
            <a:r>
              <a:rPr lang="fr-FR" sz="2400" dirty="0" smtClean="0"/>
              <a:t> le système </a:t>
            </a:r>
            <a:r>
              <a:rPr lang="fr-FR" dirty="0" smtClean="0"/>
              <a:t>: </a:t>
            </a:r>
            <a:endParaRPr lang="fr-FR" dirty="0"/>
          </a:p>
        </p:txBody>
      </p:sp>
      <p:graphicFrame>
        <p:nvGraphicFramePr>
          <p:cNvPr id="12" name="Objet 11"/>
          <p:cNvGraphicFramePr>
            <a:graphicFrameLocks noChangeAspect="1"/>
          </p:cNvGraphicFramePr>
          <p:nvPr/>
        </p:nvGraphicFramePr>
        <p:xfrm>
          <a:off x="2752724" y="2873375"/>
          <a:ext cx="3042557" cy="825500"/>
        </p:xfrm>
        <a:graphic>
          <a:graphicData uri="http://schemas.openxmlformats.org/presentationml/2006/ole">
            <p:oleObj spid="_x0000_s41994" name="Équation" r:id="rId5" imgW="1638300" imgH="444500" progId="Equation.3">
              <p:embed/>
            </p:oleObj>
          </a:graphicData>
        </a:graphic>
      </p:graphicFrame>
      <p:graphicFrame>
        <p:nvGraphicFramePr>
          <p:cNvPr id="41995" name="Object 11"/>
          <p:cNvGraphicFramePr>
            <a:graphicFrameLocks noChangeAspect="1"/>
          </p:cNvGraphicFramePr>
          <p:nvPr/>
        </p:nvGraphicFramePr>
        <p:xfrm>
          <a:off x="2732088" y="3819525"/>
          <a:ext cx="3867150" cy="1016000"/>
        </p:xfrm>
        <a:graphic>
          <a:graphicData uri="http://schemas.openxmlformats.org/presentationml/2006/ole">
            <p:oleObj spid="_x0000_s41995" name="Équation" r:id="rId6" imgW="2082800" imgH="546100" progId="Equation.3">
              <p:embed/>
            </p:oleObj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698500" y="4921250"/>
            <a:ext cx="76517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Comme les</a:t>
            </a:r>
            <a:r>
              <a:rPr lang="fr-FR" sz="2400" i="1" dirty="0" smtClean="0">
                <a:latin typeface="Times New Roman"/>
                <a:cs typeface="Times New Roman"/>
              </a:rPr>
              <a:t> V’’  </a:t>
            </a:r>
            <a:r>
              <a:rPr lang="fr-FR" sz="2400" dirty="0" smtClean="0"/>
              <a:t>sont négatives et </a:t>
            </a:r>
            <a:r>
              <a:rPr lang="fr-FR" sz="2400" i="1" dirty="0" smtClean="0">
                <a:latin typeface="Times New Roman"/>
                <a:cs typeface="Times New Roman"/>
              </a:rPr>
              <a:t>z</a:t>
            </a:r>
            <a:r>
              <a:rPr lang="fr-FR" sz="2400" i="1" baseline="-25000" dirty="0" smtClean="0">
                <a:latin typeface="Times New Roman"/>
                <a:cs typeface="Times New Roman"/>
              </a:rPr>
              <a:t>1</a:t>
            </a:r>
            <a:r>
              <a:rPr lang="fr-FR" sz="2400" dirty="0" smtClean="0"/>
              <a:t> est négatif,</a:t>
            </a:r>
            <a:r>
              <a:rPr lang="fr-FR" sz="2400" i="1" dirty="0" smtClean="0">
                <a:latin typeface="Times New Roman"/>
                <a:cs typeface="Times New Roman"/>
              </a:rPr>
              <a:t> z</a:t>
            </a:r>
            <a:r>
              <a:rPr lang="fr-FR" sz="2400" i="1" baseline="-25000" dirty="0" smtClean="0">
                <a:latin typeface="Times New Roman"/>
                <a:cs typeface="Times New Roman"/>
              </a:rPr>
              <a:t>2</a:t>
            </a:r>
            <a:r>
              <a:rPr lang="fr-FR" sz="2400" i="1" dirty="0" smtClean="0">
                <a:latin typeface="Times New Roman"/>
                <a:cs typeface="Times New Roman"/>
              </a:rPr>
              <a:t> </a:t>
            </a:r>
            <a:r>
              <a:rPr lang="fr-FR" sz="2400" dirty="0" smtClean="0"/>
              <a:t>est croissant.</a:t>
            </a:r>
          </a:p>
          <a:p>
            <a:r>
              <a:rPr lang="fr-FR" sz="2400" dirty="0" smtClean="0"/>
              <a:t>En revanche </a:t>
            </a:r>
            <a:r>
              <a:rPr lang="fr-FR" sz="2400" i="1" dirty="0" smtClean="0">
                <a:latin typeface="Times New Roman"/>
                <a:cs typeface="Times New Roman"/>
              </a:rPr>
              <a:t>z</a:t>
            </a:r>
            <a:r>
              <a:rPr lang="fr-FR" sz="2400" i="1" baseline="-25000" dirty="0" smtClean="0">
                <a:latin typeface="Times New Roman"/>
                <a:cs typeface="Times New Roman"/>
              </a:rPr>
              <a:t>1</a:t>
            </a:r>
            <a:r>
              <a:rPr lang="fr-FR" sz="2400" i="1" dirty="0" smtClean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est d’abord décroissant mais peut devenir croissant si                     devient négatif.</a:t>
            </a:r>
          </a:p>
        </p:txBody>
      </p:sp>
      <p:graphicFrame>
        <p:nvGraphicFramePr>
          <p:cNvPr id="41996" name="Object 12"/>
          <p:cNvGraphicFramePr>
            <a:graphicFrameLocks noChangeAspect="1"/>
          </p:cNvGraphicFramePr>
          <p:nvPr/>
        </p:nvGraphicFramePr>
        <p:xfrm>
          <a:off x="2301874" y="6105502"/>
          <a:ext cx="1349375" cy="339748"/>
        </p:xfrm>
        <a:graphic>
          <a:graphicData uri="http://schemas.openxmlformats.org/presentationml/2006/ole">
            <p:oleObj spid="_x0000_s41996" name="Équation" r:id="rId7" imgW="711200" imgH="241300" progId="Equation.3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66156" y="301625"/>
            <a:ext cx="323372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L’équation de la courbe : </a:t>
            </a:r>
          </a:p>
          <a:p>
            <a:endParaRPr lang="fr-FR" dirty="0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2097088" y="1100138"/>
          <a:ext cx="4267200" cy="365125"/>
        </p:xfrm>
        <a:graphic>
          <a:graphicData uri="http://schemas.openxmlformats.org/presentationml/2006/ole">
            <p:oleObj spid="_x0000_s33794" name="Équation" r:id="rId3" imgW="1892300" imgH="177800" progId="Equation.3">
              <p:embed/>
            </p:oleObj>
          </a:graphicData>
        </a:graphic>
      </p:graphicFrame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4108904" y="1778000"/>
          <a:ext cx="1736271" cy="1047750"/>
        </p:xfrm>
        <a:graphic>
          <a:graphicData uri="http://schemas.openxmlformats.org/presentationml/2006/ole">
            <p:oleObj spid="_x0000_s33795" name="Équation" r:id="rId4" imgW="736600" imgH="444500" progId="Equation.3">
              <p:embed/>
            </p:oleObj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686806" y="1898650"/>
            <a:ext cx="172941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Le gradient :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66156" y="301625"/>
            <a:ext cx="323372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L’équation de la courbe : </a:t>
            </a:r>
          </a:p>
          <a:p>
            <a:endParaRPr lang="fr-FR" dirty="0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2097088" y="1100138"/>
          <a:ext cx="4267200" cy="365125"/>
        </p:xfrm>
        <a:graphic>
          <a:graphicData uri="http://schemas.openxmlformats.org/presentationml/2006/ole">
            <p:oleObj spid="_x0000_s49154" name="Équation" r:id="rId3" imgW="1892300" imgH="177800" progId="Equation.3">
              <p:embed/>
            </p:oleObj>
          </a:graphicData>
        </a:graphic>
      </p:graphicFrame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4108904" y="1778000"/>
          <a:ext cx="1736271" cy="1047750"/>
        </p:xfrm>
        <a:graphic>
          <a:graphicData uri="http://schemas.openxmlformats.org/presentationml/2006/ole">
            <p:oleObj spid="_x0000_s49155" name="Équation" r:id="rId4" imgW="736600" imgH="444500" progId="Equation.3">
              <p:embed/>
            </p:oleObj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686806" y="1898650"/>
            <a:ext cx="172941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Le gradient :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66156" y="301625"/>
            <a:ext cx="323372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L’équation de la courbe : </a:t>
            </a:r>
          </a:p>
          <a:p>
            <a:endParaRPr lang="fr-FR" dirty="0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2097088" y="1100138"/>
          <a:ext cx="4267200" cy="365125"/>
        </p:xfrm>
        <a:graphic>
          <a:graphicData uri="http://schemas.openxmlformats.org/presentationml/2006/ole">
            <p:oleObj spid="_x0000_s50178" name="Équation" r:id="rId3" imgW="1892300" imgH="177800" progId="Equation.3">
              <p:embed/>
            </p:oleObj>
          </a:graphicData>
        </a:graphic>
      </p:graphicFrame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4108904" y="1778000"/>
          <a:ext cx="1736271" cy="1047750"/>
        </p:xfrm>
        <a:graphic>
          <a:graphicData uri="http://schemas.openxmlformats.org/presentationml/2006/ole">
            <p:oleObj spid="_x0000_s50179" name="Équation" r:id="rId4" imgW="736600" imgH="444500" progId="Equation.3">
              <p:embed/>
            </p:oleObj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686806" y="1898650"/>
            <a:ext cx="172941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Le gradient :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66156" y="301625"/>
            <a:ext cx="323372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L’équation de la courbe : </a:t>
            </a:r>
          </a:p>
          <a:p>
            <a:endParaRPr lang="fr-FR" dirty="0"/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2097088" y="1100138"/>
          <a:ext cx="4267200" cy="365125"/>
        </p:xfrm>
        <a:graphic>
          <a:graphicData uri="http://schemas.openxmlformats.org/presentationml/2006/ole">
            <p:oleObj spid="_x0000_s51202" name="Équation" r:id="rId3" imgW="1892300" imgH="177800" progId="Equation.3">
              <p:embed/>
            </p:oleObj>
          </a:graphicData>
        </a:graphic>
      </p:graphicFrame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4108904" y="1778000"/>
          <a:ext cx="1736271" cy="1047750"/>
        </p:xfrm>
        <a:graphic>
          <a:graphicData uri="http://schemas.openxmlformats.org/presentationml/2006/ole">
            <p:oleObj spid="_x0000_s51203" name="Équation" r:id="rId4" imgW="736600" imgH="444500" progId="Equation.3">
              <p:embed/>
            </p:oleObj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686806" y="1898650"/>
            <a:ext cx="172941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Le gradient : </a:t>
            </a:r>
          </a:p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759831" y="3305174"/>
            <a:ext cx="56069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Le premier terme est positif le second est d’abord positif puis peut devenir négatif.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avec flèche 4"/>
          <p:cNvCxnSpPr/>
          <p:nvPr/>
        </p:nvCxnSpPr>
        <p:spPr>
          <a:xfrm>
            <a:off x="2079625" y="5302250"/>
            <a:ext cx="4889500" cy="158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rot="5400000" flipH="1" flipV="1">
            <a:off x="137319" y="3359944"/>
            <a:ext cx="388461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5400000" flipH="1" flipV="1">
            <a:off x="5762625" y="4778375"/>
            <a:ext cx="10795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rot="10800000">
            <a:off x="2078831" y="4239419"/>
            <a:ext cx="422354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rot="10800000">
            <a:off x="2667001" y="3540125"/>
            <a:ext cx="3636169" cy="6992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Forme libre 14"/>
          <p:cNvSpPr/>
          <p:nvPr/>
        </p:nvSpPr>
        <p:spPr>
          <a:xfrm>
            <a:off x="2510896" y="412750"/>
            <a:ext cx="3807354" cy="3841750"/>
          </a:xfrm>
          <a:custGeom>
            <a:avLst/>
            <a:gdLst>
              <a:gd name="connsiteX0" fmla="*/ 3807354 w 3807354"/>
              <a:gd name="connsiteY0" fmla="*/ 3841750 h 3841750"/>
              <a:gd name="connsiteX1" fmla="*/ 3299354 w 3807354"/>
              <a:gd name="connsiteY1" fmla="*/ 3730625 h 3841750"/>
              <a:gd name="connsiteX2" fmla="*/ 2457979 w 3807354"/>
              <a:gd name="connsiteY2" fmla="*/ 3365500 h 3841750"/>
              <a:gd name="connsiteX3" fmla="*/ 1283229 w 3807354"/>
              <a:gd name="connsiteY3" fmla="*/ 2555875 h 3841750"/>
              <a:gd name="connsiteX4" fmla="*/ 584729 w 3807354"/>
              <a:gd name="connsiteY4" fmla="*/ 1714500 h 3841750"/>
              <a:gd name="connsiteX5" fmla="*/ 92604 w 3807354"/>
              <a:gd name="connsiteY5" fmla="*/ 555625 h 3841750"/>
              <a:gd name="connsiteX6" fmla="*/ 29104 w 3807354"/>
              <a:gd name="connsiteY6" fmla="*/ 0 h 384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07354" h="3841750">
                <a:moveTo>
                  <a:pt x="3807354" y="3841750"/>
                </a:moveTo>
                <a:cubicBezTo>
                  <a:pt x="3665802" y="3825875"/>
                  <a:pt x="3524250" y="3810000"/>
                  <a:pt x="3299354" y="3730625"/>
                </a:cubicBezTo>
                <a:cubicBezTo>
                  <a:pt x="3074458" y="3651250"/>
                  <a:pt x="2794000" y="3561292"/>
                  <a:pt x="2457979" y="3365500"/>
                </a:cubicBezTo>
                <a:cubicBezTo>
                  <a:pt x="2121958" y="3169708"/>
                  <a:pt x="1595437" y="2831042"/>
                  <a:pt x="1283229" y="2555875"/>
                </a:cubicBezTo>
                <a:cubicBezTo>
                  <a:pt x="971021" y="2280708"/>
                  <a:pt x="783167" y="2047875"/>
                  <a:pt x="584729" y="1714500"/>
                </a:cubicBezTo>
                <a:cubicBezTo>
                  <a:pt x="386291" y="1381125"/>
                  <a:pt x="185208" y="841375"/>
                  <a:pt x="92604" y="555625"/>
                </a:cubicBezTo>
                <a:cubicBezTo>
                  <a:pt x="0" y="269875"/>
                  <a:pt x="29104" y="0"/>
                  <a:pt x="29104" y="0"/>
                </a:cubicBezTo>
              </a:path>
            </a:pathLst>
          </a:cu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 libre 15"/>
          <p:cNvSpPr/>
          <p:nvPr/>
        </p:nvSpPr>
        <p:spPr>
          <a:xfrm>
            <a:off x="2624667" y="158750"/>
            <a:ext cx="3677708" cy="4095750"/>
          </a:xfrm>
          <a:custGeom>
            <a:avLst/>
            <a:gdLst>
              <a:gd name="connsiteX0" fmla="*/ 3677708 w 3677708"/>
              <a:gd name="connsiteY0" fmla="*/ 4095750 h 4095750"/>
              <a:gd name="connsiteX1" fmla="*/ 2074333 w 3677708"/>
              <a:gd name="connsiteY1" fmla="*/ 3635375 h 4095750"/>
              <a:gd name="connsiteX2" fmla="*/ 899583 w 3677708"/>
              <a:gd name="connsiteY2" fmla="*/ 3127375 h 4095750"/>
              <a:gd name="connsiteX3" fmla="*/ 121708 w 3677708"/>
              <a:gd name="connsiteY3" fmla="*/ 2349500 h 4095750"/>
              <a:gd name="connsiteX4" fmla="*/ 169333 w 3677708"/>
              <a:gd name="connsiteY4" fmla="*/ 1603375 h 4095750"/>
              <a:gd name="connsiteX5" fmla="*/ 915458 w 3677708"/>
              <a:gd name="connsiteY5" fmla="*/ 1111250 h 4095750"/>
              <a:gd name="connsiteX6" fmla="*/ 2534708 w 3677708"/>
              <a:gd name="connsiteY6" fmla="*/ 635000 h 4095750"/>
              <a:gd name="connsiteX7" fmla="*/ 2915708 w 3677708"/>
              <a:gd name="connsiteY7" fmla="*/ 254000 h 4095750"/>
              <a:gd name="connsiteX8" fmla="*/ 3010958 w 3677708"/>
              <a:gd name="connsiteY8" fmla="*/ 0 h 409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77708" h="4095750">
                <a:moveTo>
                  <a:pt x="3677708" y="4095750"/>
                </a:moveTo>
                <a:cubicBezTo>
                  <a:pt x="3107531" y="3946260"/>
                  <a:pt x="2537354" y="3796771"/>
                  <a:pt x="2074333" y="3635375"/>
                </a:cubicBezTo>
                <a:cubicBezTo>
                  <a:pt x="1611312" y="3473979"/>
                  <a:pt x="1225021" y="3341688"/>
                  <a:pt x="899583" y="3127375"/>
                </a:cubicBezTo>
                <a:cubicBezTo>
                  <a:pt x="574145" y="2913062"/>
                  <a:pt x="243416" y="2603500"/>
                  <a:pt x="121708" y="2349500"/>
                </a:cubicBezTo>
                <a:cubicBezTo>
                  <a:pt x="0" y="2095500"/>
                  <a:pt x="37041" y="1809750"/>
                  <a:pt x="169333" y="1603375"/>
                </a:cubicBezTo>
                <a:cubicBezTo>
                  <a:pt x="301625" y="1397000"/>
                  <a:pt x="521229" y="1272646"/>
                  <a:pt x="915458" y="1111250"/>
                </a:cubicBezTo>
                <a:cubicBezTo>
                  <a:pt x="1309687" y="949854"/>
                  <a:pt x="2201333" y="777875"/>
                  <a:pt x="2534708" y="635000"/>
                </a:cubicBezTo>
                <a:cubicBezTo>
                  <a:pt x="2868083" y="492125"/>
                  <a:pt x="2836333" y="359833"/>
                  <a:pt x="2915708" y="254000"/>
                </a:cubicBezTo>
                <a:cubicBezTo>
                  <a:pt x="2995083" y="148167"/>
                  <a:pt x="3010958" y="0"/>
                  <a:pt x="3010958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6715125" y="5635625"/>
            <a:ext cx="399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c1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1539875" y="1539875"/>
            <a:ext cx="399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c2</a:t>
            </a:r>
            <a:endParaRPr lang="fr-FR" dirty="0"/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6124574" y="5419724"/>
          <a:ext cx="415925" cy="422275"/>
        </p:xfrm>
        <a:graphic>
          <a:graphicData uri="http://schemas.openxmlformats.org/presentationml/2006/ole">
            <p:oleObj spid="_x0000_s44034" name="Équation" r:id="rId3" imgW="101600" imgH="177800" progId="Equation.3">
              <p:embed/>
            </p:oleObj>
          </a:graphicData>
        </a:graphic>
      </p:graphicFrame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1431925" y="4000500"/>
          <a:ext cx="519113" cy="422275"/>
        </p:xfrm>
        <a:graphic>
          <a:graphicData uri="http://schemas.openxmlformats.org/presentationml/2006/ole">
            <p:oleObj spid="_x0000_s44035" name="Équation" r:id="rId4" imgW="127000" imgH="1778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Intégration de l’ED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ChangeAspect="1"/>
          </p:cNvGraphicFramePr>
          <p:nvPr>
            <p:ph idx="1"/>
          </p:nvPr>
        </p:nvGraphicFramePr>
        <p:xfrm>
          <a:off x="762000" y="1417637"/>
          <a:ext cx="3484563" cy="1462387"/>
        </p:xfrm>
        <a:graphic>
          <a:graphicData uri="http://schemas.openxmlformats.org/presentationml/2006/ole">
            <p:oleObj spid="_x0000_s6146" name="Équation" r:id="rId3" imgW="1816100" imgH="762000" progId="Equation.3">
              <p:embed/>
            </p:oleObj>
          </a:graphicData>
        </a:graphic>
      </p:graphicFrame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722313" y="3018631"/>
          <a:ext cx="3524250" cy="820738"/>
        </p:xfrm>
        <a:graphic>
          <a:graphicData uri="http://schemas.openxmlformats.org/presentationml/2006/ole">
            <p:oleObj spid="_x0000_s6147" name="Équation" r:id="rId4" imgW="1689100" imgH="393700" progId="Equation.3">
              <p:embed/>
            </p:oleObj>
          </a:graphicData>
        </a:graphic>
      </p:graphicFrame>
      <p:graphicFrame>
        <p:nvGraphicFramePr>
          <p:cNvPr id="6" name="Objet 5"/>
          <p:cNvGraphicFramePr>
            <a:graphicFrameLocks noChangeAspect="1"/>
          </p:cNvGraphicFramePr>
          <p:nvPr/>
        </p:nvGraphicFramePr>
        <p:xfrm>
          <a:off x="762000" y="3984624"/>
          <a:ext cx="3270250" cy="803219"/>
        </p:xfrm>
        <a:graphic>
          <a:graphicData uri="http://schemas.openxmlformats.org/presentationml/2006/ole">
            <p:oleObj spid="_x0000_s6148" name="Équation" r:id="rId5" imgW="1447800" imgH="355600" progId="Equation.3">
              <p:embed/>
            </p:oleObj>
          </a:graphicData>
        </a:graphic>
      </p:graphicFrame>
      <p:graphicFrame>
        <p:nvGraphicFramePr>
          <p:cNvPr id="7" name="Objet 6"/>
          <p:cNvGraphicFramePr>
            <a:graphicFrameLocks noChangeAspect="1"/>
          </p:cNvGraphicFramePr>
          <p:nvPr/>
        </p:nvGraphicFramePr>
        <p:xfrm>
          <a:off x="2651125" y="5535613"/>
          <a:ext cx="3192463" cy="976312"/>
        </p:xfrm>
        <a:graphic>
          <a:graphicData uri="http://schemas.openxmlformats.org/presentationml/2006/ole">
            <p:oleObj spid="_x0000_s6149" name="Équation" r:id="rId6" imgW="1371600" imgH="419100" progId="Equation.3">
              <p:embed/>
            </p:oleObj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857250" y="825500"/>
            <a:ext cx="4860976" cy="5539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Dynamique « avec prévision parfaite </a:t>
            </a:r>
            <a:r>
              <a:rPr lang="fr-FR" dirty="0" smtClean="0"/>
              <a:t>:</a:t>
            </a:r>
          </a:p>
          <a:p>
            <a:endParaRPr lang="fr-FR" dirty="0" smtClean="0"/>
          </a:p>
          <a:p>
            <a:r>
              <a:rPr lang="fr-FR" sz="2400" dirty="0" smtClean="0"/>
              <a:t>A chaque date 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/>
              <a:t>Les jeunes : </a:t>
            </a:r>
          </a:p>
          <a:p>
            <a:endParaRPr lang="fr-FR" sz="2400" dirty="0" smtClean="0"/>
          </a:p>
          <a:p>
            <a:r>
              <a:rPr lang="fr-FR" sz="2400" dirty="0" smtClean="0"/>
              <a:t>Les vieux :</a:t>
            </a:r>
          </a:p>
          <a:p>
            <a:endParaRPr lang="fr-FR" sz="2400" dirty="0" smtClean="0"/>
          </a:p>
          <a:p>
            <a:r>
              <a:rPr lang="fr-FR" sz="2400" dirty="0" smtClean="0"/>
              <a:t>Il y a équilibre si :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/>
              <a:t>C’est une dynamique </a:t>
            </a:r>
            <a:r>
              <a:rPr lang="fr-FR" sz="2400" dirty="0" err="1" smtClean="0"/>
              <a:t>backward</a:t>
            </a:r>
            <a:r>
              <a:rPr lang="fr-FR" sz="2400" dirty="0" smtClean="0"/>
              <a:t>!</a:t>
            </a:r>
          </a:p>
          <a:p>
            <a:endParaRPr lang="fr-FR" sz="2400" dirty="0" smtClean="0"/>
          </a:p>
        </p:txBody>
      </p:sp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3792539" y="1484313"/>
          <a:ext cx="1350962" cy="436562"/>
        </p:xfrm>
        <a:graphic>
          <a:graphicData uri="http://schemas.openxmlformats.org/presentationml/2006/ole">
            <p:oleObj spid="_x0000_s45059" name="Équation" r:id="rId3" imgW="558800" imgH="203200" progId="Equation.3">
              <p:embed/>
            </p:oleObj>
          </a:graphicData>
        </a:graphic>
      </p:graphicFrame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2668588" y="2547938"/>
          <a:ext cx="1089025" cy="458787"/>
        </p:xfrm>
        <a:graphic>
          <a:graphicData uri="http://schemas.openxmlformats.org/presentationml/2006/ole">
            <p:oleObj spid="_x0000_s45060" name="Équation" r:id="rId4" imgW="393700" imgH="203200" progId="Equation.3">
              <p:embed/>
            </p:oleObj>
          </a:graphicData>
        </a:graphic>
      </p:graphicFrame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2746375" y="3271838"/>
          <a:ext cx="1335088" cy="458787"/>
        </p:xfrm>
        <a:graphic>
          <a:graphicData uri="http://schemas.openxmlformats.org/presentationml/2006/ole">
            <p:oleObj spid="_x0000_s45061" name="Équation" r:id="rId5" imgW="482600" imgH="203200" progId="Equation.3">
              <p:embed/>
            </p:oleObj>
          </a:graphicData>
        </a:graphic>
      </p:graphicFrame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2651125" y="4732338"/>
          <a:ext cx="3302000" cy="458787"/>
        </p:xfrm>
        <a:graphic>
          <a:graphicData uri="http://schemas.openxmlformats.org/presentationml/2006/ole">
            <p:oleObj spid="_x0000_s45062" name="Équation" r:id="rId6" imgW="1193800" imgH="203200" progId="Equation.3">
              <p:embed/>
            </p:oleObj>
          </a:graphicData>
        </a:graphic>
      </p:graphicFrame>
      <p:graphicFrame>
        <p:nvGraphicFramePr>
          <p:cNvPr id="45063" name="Object 7"/>
          <p:cNvGraphicFramePr>
            <a:graphicFrameLocks noChangeAspect="1"/>
          </p:cNvGraphicFramePr>
          <p:nvPr/>
        </p:nvGraphicFramePr>
        <p:xfrm>
          <a:off x="3744913" y="6040438"/>
          <a:ext cx="1546225" cy="401637"/>
        </p:xfrm>
        <a:graphic>
          <a:graphicData uri="http://schemas.openxmlformats.org/presentationml/2006/ole">
            <p:oleObj spid="_x0000_s45063" name="Équation" r:id="rId7" imgW="558800" imgH="177800" progId="Equation.3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89000" y="904875"/>
            <a:ext cx="31334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La dynamique des prix :</a:t>
            </a:r>
          </a:p>
          <a:p>
            <a:endParaRPr lang="fr-FR" sz="2400" dirty="0"/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2659062" y="1609724"/>
          <a:ext cx="2456189" cy="835025"/>
        </p:xfrm>
        <a:graphic>
          <a:graphicData uri="http://schemas.openxmlformats.org/presentationml/2006/ole">
            <p:oleObj spid="_x0000_s46082" name="Équation" r:id="rId3" imgW="1066800" imgH="44450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Croissance logistique</a:t>
            </a:r>
            <a:endParaRPr lang="fr-FR" dirty="0"/>
          </a:p>
        </p:txBody>
      </p:sp>
      <p:graphicFrame>
        <p:nvGraphicFramePr>
          <p:cNvPr id="4" name="Graphique 3"/>
          <p:cNvGraphicFramePr/>
          <p:nvPr/>
        </p:nvGraphicFramePr>
        <p:xfrm>
          <a:off x="920750" y="1417637"/>
          <a:ext cx="7766050" cy="4598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Pêche…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Supposons que l’on « </a:t>
            </a:r>
            <a:r>
              <a:rPr lang="fr-FR" dirty="0" err="1" smtClean="0"/>
              <a:t>pélève</a:t>
            </a:r>
            <a:r>
              <a:rPr lang="fr-FR" dirty="0" smtClean="0"/>
              <a:t> » à chaque instant </a:t>
            </a:r>
            <a:r>
              <a:rPr lang="fr-FR" dirty="0" err="1" smtClean="0"/>
              <a:t>dy</a:t>
            </a:r>
            <a:r>
              <a:rPr lang="fr-FR" dirty="0" smtClean="0"/>
              <a:t>=</a:t>
            </a:r>
            <a:r>
              <a:rPr lang="fr-FR" dirty="0" err="1" smtClean="0"/>
              <a:t>hdt</a:t>
            </a:r>
            <a:r>
              <a:rPr lang="fr-FR" dirty="0" smtClean="0"/>
              <a:t> (où h est constant…)</a:t>
            </a:r>
          </a:p>
          <a:p>
            <a:r>
              <a:rPr lang="fr-FR" dirty="0" smtClean="0"/>
              <a:t>La nouvelle dynamique :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Deux équilibres (un stable et un instable)</a:t>
            </a:r>
          </a:p>
          <a:p>
            <a:endParaRPr lang="fr-FR" dirty="0"/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2536825" y="3625849"/>
          <a:ext cx="2622550" cy="979507"/>
        </p:xfrm>
        <a:graphic>
          <a:graphicData uri="http://schemas.openxmlformats.org/presentationml/2006/ole">
            <p:oleObj spid="_x0000_s17411" name="Équation" r:id="rId3" imgW="1054100" imgH="3937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/>
          <p:nvPr/>
        </p:nvGraphicFramePr>
        <p:xfrm>
          <a:off x="841375" y="619125"/>
          <a:ext cx="7874000" cy="539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Connecteur droit 5"/>
          <p:cNvCxnSpPr/>
          <p:nvPr/>
        </p:nvCxnSpPr>
        <p:spPr>
          <a:xfrm flipV="1">
            <a:off x="1206500" y="2714625"/>
            <a:ext cx="6477000" cy="63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Effort de pêche…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 smtClean="0">
                <a:latin typeface="Times New Roman"/>
                <a:cs typeface="Times New Roman"/>
              </a:rPr>
              <a:t>h=g(</a:t>
            </a:r>
            <a:r>
              <a:rPr lang="fr-FR" i="1" dirty="0" err="1" smtClean="0">
                <a:latin typeface="Times New Roman"/>
                <a:cs typeface="Times New Roman"/>
              </a:rPr>
              <a:t>e,x</a:t>
            </a:r>
            <a:r>
              <a:rPr lang="fr-FR" i="1" dirty="0" smtClean="0">
                <a:latin typeface="Times New Roman"/>
                <a:cs typeface="Times New Roman"/>
              </a:rPr>
              <a:t>) </a:t>
            </a:r>
            <a:r>
              <a:rPr lang="fr-FR" dirty="0" smtClean="0"/>
              <a:t>: le prélèvement dépend de l’effort et du stock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On prend ici : </a:t>
            </a:r>
            <a:r>
              <a:rPr lang="fr-FR" i="1" dirty="0" smtClean="0">
                <a:latin typeface="Times New Roman"/>
                <a:cs typeface="Times New Roman"/>
              </a:rPr>
              <a:t>g(</a:t>
            </a:r>
            <a:r>
              <a:rPr lang="fr-FR" i="1" dirty="0" err="1" smtClean="0">
                <a:latin typeface="Times New Roman"/>
                <a:cs typeface="Times New Roman"/>
              </a:rPr>
              <a:t>e,x</a:t>
            </a:r>
            <a:r>
              <a:rPr lang="fr-FR" i="1" dirty="0" smtClean="0">
                <a:latin typeface="Times New Roman"/>
                <a:cs typeface="Times New Roman"/>
              </a:rPr>
              <a:t>) =</a:t>
            </a:r>
            <a:r>
              <a:rPr lang="fr-FR" i="1" dirty="0" err="1" smtClean="0">
                <a:latin typeface="Times New Roman"/>
                <a:cs typeface="Times New Roman"/>
              </a:rPr>
              <a:t>x.f</a:t>
            </a:r>
            <a:r>
              <a:rPr lang="fr-FR" i="1" dirty="0" smtClean="0">
                <a:latin typeface="Times New Roman"/>
                <a:cs typeface="Times New Roman"/>
              </a:rPr>
              <a:t>(e)</a:t>
            </a:r>
            <a:endParaRPr lang="fr-FR" dirty="0" smtClean="0"/>
          </a:p>
          <a:p>
            <a:r>
              <a:rPr lang="fr-FR" dirty="0" smtClean="0"/>
              <a:t>Avec </a:t>
            </a:r>
            <a:r>
              <a:rPr lang="fr-FR" i="1" dirty="0" smtClean="0">
                <a:latin typeface="Times New Roman"/>
                <a:cs typeface="Times New Roman"/>
              </a:rPr>
              <a:t>f  </a:t>
            </a:r>
            <a:r>
              <a:rPr lang="fr-FR" dirty="0" smtClean="0">
                <a:cs typeface="Times New Roman"/>
              </a:rPr>
              <a:t>concave croissante</a:t>
            </a:r>
            <a:endParaRPr lang="fr-FR" dirty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1109663" y="2646363"/>
          <a:ext cx="3349625" cy="979487"/>
        </p:xfrm>
        <a:graphic>
          <a:graphicData uri="http://schemas.openxmlformats.org/presentationml/2006/ole">
            <p:oleObj spid="_x0000_s19458" name="Équation" r:id="rId3" imgW="1346200" imgH="3937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03250"/>
            <a:ext cx="8229600" cy="5522913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                                       avec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Ainsi un effort de pêche e constant aboutit à une population à long terme de :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Et un prélèvement instantané de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</a:t>
            </a:r>
            <a:endParaRPr lang="fr-FR" dirty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457200" y="385762"/>
          <a:ext cx="3154363" cy="1062038"/>
        </p:xfrm>
        <a:graphic>
          <a:graphicData uri="http://schemas.openxmlformats.org/presentationml/2006/ole">
            <p:oleObj spid="_x0000_s20482" name="Équation" r:id="rId3" imgW="1320800" imgH="444500" progId="Equation.3">
              <p:embed/>
            </p:oleObj>
          </a:graphicData>
        </a:graphic>
      </p:graphicFrame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5868987" y="603250"/>
          <a:ext cx="2232026" cy="844550"/>
        </p:xfrm>
        <a:graphic>
          <a:graphicData uri="http://schemas.openxmlformats.org/presentationml/2006/ole">
            <p:oleObj spid="_x0000_s20483" name="Équation" r:id="rId4" imgW="939800" imgH="355600" progId="Equation.3">
              <p:embed/>
            </p:oleObj>
          </a:graphicData>
        </a:graphic>
      </p:graphicFrame>
      <p:graphicFrame>
        <p:nvGraphicFramePr>
          <p:cNvPr id="6" name="Objet 5"/>
          <p:cNvGraphicFramePr>
            <a:graphicFrameLocks noChangeAspect="1"/>
          </p:cNvGraphicFramePr>
          <p:nvPr/>
        </p:nvGraphicFramePr>
        <p:xfrm>
          <a:off x="1289050" y="2984500"/>
          <a:ext cx="2763838" cy="873125"/>
        </p:xfrm>
        <a:graphic>
          <a:graphicData uri="http://schemas.openxmlformats.org/presentationml/2006/ole">
            <p:oleObj spid="_x0000_s20484" name="Équation" r:id="rId5" imgW="1206500" imgH="393700" progId="Equation.3">
              <p:embed/>
            </p:oleObj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1028700" y="4921250"/>
          <a:ext cx="3286125" cy="873125"/>
        </p:xfrm>
        <a:graphic>
          <a:graphicData uri="http://schemas.openxmlformats.org/presentationml/2006/ole">
            <p:oleObj spid="_x0000_s20485" name="Équation" r:id="rId6" imgW="1435100" imgH="3937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Pêche et </a:t>
            </a:r>
            <a:r>
              <a:rPr lang="fr-FR" dirty="0" err="1" smtClean="0"/>
              <a:t>sur-pêche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Pour un niveau</a:t>
            </a:r>
            <a:r>
              <a:rPr lang="fr-FR" dirty="0" smtClean="0"/>
              <a:t> </a:t>
            </a:r>
            <a:r>
              <a:rPr lang="fr-FR" i="1" dirty="0" smtClean="0">
                <a:latin typeface="Times New Roman"/>
                <a:cs typeface="Times New Roman"/>
              </a:rPr>
              <a:t>h</a:t>
            </a:r>
            <a:r>
              <a:rPr lang="fr-FR" dirty="0" smtClean="0"/>
              <a:t> </a:t>
            </a:r>
            <a:r>
              <a:rPr lang="fr-FR" dirty="0" smtClean="0"/>
              <a:t>donné il existe deux niveaux d’effort de pêche tels que :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La plus grande des deux valeurs de  </a:t>
            </a:r>
            <a:r>
              <a:rPr lang="fr-FR" i="1" dirty="0" smtClean="0">
                <a:latin typeface="Times New Roman"/>
                <a:cs typeface="Times New Roman"/>
              </a:rPr>
              <a:t>e (</a:t>
            </a:r>
            <a:r>
              <a:rPr lang="fr-FR" dirty="0" smtClean="0">
                <a:cs typeface="Times New Roman"/>
              </a:rPr>
              <a:t>telle que </a:t>
            </a:r>
            <a:r>
              <a:rPr lang="fr-FR" i="1" dirty="0" smtClean="0">
                <a:latin typeface="Times New Roman"/>
                <a:cs typeface="Times New Roman"/>
              </a:rPr>
              <a:t>f(e)&gt;r/2)</a:t>
            </a:r>
            <a:r>
              <a:rPr lang="fr-FR" dirty="0" smtClean="0"/>
              <a:t> correspond à un équilibre écologique stressé :</a:t>
            </a:r>
          </a:p>
          <a:p>
            <a:pPr>
              <a:buNone/>
            </a:pPr>
            <a:r>
              <a:rPr lang="fr-FR" i="1" dirty="0" smtClean="0">
                <a:latin typeface="Times New Roman"/>
                <a:cs typeface="Times New Roman"/>
              </a:rPr>
              <a:t>    </a:t>
            </a:r>
            <a:r>
              <a:rPr lang="fr-FR" i="1" dirty="0" smtClean="0">
                <a:latin typeface="Times New Roman"/>
                <a:cs typeface="Times New Roman"/>
              </a:rPr>
              <a:t> h</a:t>
            </a:r>
            <a:r>
              <a:rPr lang="fr-FR" dirty="0" smtClean="0"/>
              <a:t> </a:t>
            </a:r>
            <a:r>
              <a:rPr lang="fr-FR" dirty="0" smtClean="0"/>
              <a:t>est prélevé sur une petite population </a:t>
            </a:r>
            <a:r>
              <a:rPr lang="fr-FR" i="1" dirty="0" smtClean="0">
                <a:latin typeface="Times New Roman"/>
                <a:cs typeface="Times New Roman"/>
              </a:rPr>
              <a:t>&lt;k/2</a:t>
            </a:r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2371725" y="2754313"/>
          <a:ext cx="3838575" cy="873125"/>
        </p:xfrm>
        <a:graphic>
          <a:graphicData uri="http://schemas.openxmlformats.org/presentationml/2006/ole">
            <p:oleObj spid="_x0000_s21506" name="Équation" r:id="rId3" imgW="1676400" imgH="3937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6635</TotalTime>
  <Words>637</Words>
  <Application>Microsoft Macintosh PowerPoint</Application>
  <PresentationFormat>Présentation à l'écran (4:3)</PresentationFormat>
  <Paragraphs>125</Paragraphs>
  <Slides>31</Slides>
  <Notes>0</Notes>
  <HiddenSlides>0</HiddenSlides>
  <MMClips>0</MMClips>
  <ScaleCrop>false</ScaleCrop>
  <HeadingPairs>
    <vt:vector size="6" baseType="variant">
      <vt:variant>
        <vt:lpstr>Modèle de conception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31</vt:i4>
      </vt:variant>
    </vt:vector>
  </HeadingPairs>
  <TitlesOfParts>
    <vt:vector size="34" baseType="lpstr">
      <vt:lpstr>Thème Office</vt:lpstr>
      <vt:lpstr>Équation</vt:lpstr>
      <vt:lpstr>Microsoft Equation</vt:lpstr>
      <vt:lpstr>Equilibre Ecologico Economique</vt:lpstr>
      <vt:lpstr>Modèle écologique</vt:lpstr>
      <vt:lpstr>Intégration de l’ED</vt:lpstr>
      <vt:lpstr>Croissance logistique</vt:lpstr>
      <vt:lpstr>Pêche…</vt:lpstr>
      <vt:lpstr>Diapositive 6</vt:lpstr>
      <vt:lpstr>Effort de pêche…</vt:lpstr>
      <vt:lpstr>Diapositive 8</vt:lpstr>
      <vt:lpstr>Pêche et sur-pêche</vt:lpstr>
      <vt:lpstr>Equilibre économique</vt:lpstr>
      <vt:lpstr>Libre entrée</vt:lpstr>
      <vt:lpstr>La tragédie</vt:lpstr>
      <vt:lpstr>Tragédie +</vt:lpstr>
      <vt:lpstr>Fonction d’offre</vt:lpstr>
      <vt:lpstr>Fonction d’offre</vt:lpstr>
      <vt:lpstr>Diapositive 16</vt:lpstr>
      <vt:lpstr>Fonction d’offre</vt:lpstr>
      <vt:lpstr>Equilibre</vt:lpstr>
      <vt:lpstr>Régulation</vt:lpstr>
      <vt:lpstr>Fluctuations endogènes</vt:lpstr>
      <vt:lpstr>résolution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</vt:vector>
  </TitlesOfParts>
  <Company>Ecole Centrale Marseille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Equilibre Ecologico Economique</dc:title>
  <dc:creator>Dominique Henriet</dc:creator>
  <cp:lastModifiedBy>Dominique Henriet</cp:lastModifiedBy>
  <cp:revision>14</cp:revision>
  <dcterms:created xsi:type="dcterms:W3CDTF">2016-01-25T20:26:01Z</dcterms:created>
  <dcterms:modified xsi:type="dcterms:W3CDTF">2016-01-26T13:16:31Z</dcterms:modified>
</cp:coreProperties>
</file>